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7DD_88B2B15B.xml" ContentType="application/vnd.ms-powerpoint.comments+xml"/>
  <Override PartName="/ppt/comments/modernComment_1FB5_602C45E3.xml" ContentType="application/vnd.ms-powerpoint.comments+xml"/>
  <Override PartName="/ppt/comments/modernComment_1FB6_85513F6B.xml" ContentType="application/vnd.ms-powerpoint.comments+xml"/>
  <Override PartName="/ppt/comments/modernComment_107_35C7CC3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9" r:id="rId5"/>
    <p:sldMasterId id="2147483695" r:id="rId6"/>
    <p:sldMasterId id="2147483725" r:id="rId7"/>
    <p:sldMasterId id="2147483746" r:id="rId8"/>
  </p:sldMasterIdLst>
  <p:notesMasterIdLst>
    <p:notesMasterId r:id="rId37"/>
  </p:notesMasterIdLst>
  <p:handoutMasterIdLst>
    <p:handoutMasterId r:id="rId38"/>
  </p:handoutMasterIdLst>
  <p:sldIdLst>
    <p:sldId id="264" r:id="rId9"/>
    <p:sldId id="8090" r:id="rId10"/>
    <p:sldId id="8117" r:id="rId11"/>
    <p:sldId id="8130" r:id="rId12"/>
    <p:sldId id="8128" r:id="rId13"/>
    <p:sldId id="8107" r:id="rId14"/>
    <p:sldId id="8109" r:id="rId15"/>
    <p:sldId id="8121" r:id="rId16"/>
    <p:sldId id="8108" r:id="rId17"/>
    <p:sldId id="8115" r:id="rId18"/>
    <p:sldId id="8102" r:id="rId19"/>
    <p:sldId id="8114" r:id="rId20"/>
    <p:sldId id="8125" r:id="rId21"/>
    <p:sldId id="8124" r:id="rId22"/>
    <p:sldId id="8123" r:id="rId23"/>
    <p:sldId id="8116" r:id="rId24"/>
    <p:sldId id="2154" r:id="rId25"/>
    <p:sldId id="8086" r:id="rId26"/>
    <p:sldId id="8113" r:id="rId27"/>
    <p:sldId id="8129" r:id="rId28"/>
    <p:sldId id="8099" r:id="rId29"/>
    <p:sldId id="8094" r:id="rId30"/>
    <p:sldId id="263" r:id="rId31"/>
    <p:sldId id="2011" r:id="rId32"/>
    <p:sldId id="256" r:id="rId33"/>
    <p:sldId id="8096" r:id="rId34"/>
    <p:sldId id="8082" r:id="rId35"/>
    <p:sldId id="20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General Information" id="{22E58401-3413-424D-A944-C013F57C7039}">
          <p14:sldIdLst>
            <p14:sldId id="264"/>
            <p14:sldId id="8090"/>
          </p14:sldIdLst>
        </p14:section>
        <p14:section name="Program Updates" id="{69EB7DA7-BE41-4B5A-A546-0C59EA7C3D20}">
          <p14:sldIdLst>
            <p14:sldId id="8117"/>
            <p14:sldId id="8130"/>
            <p14:sldId id="8128"/>
          </p14:sldIdLst>
        </p14:section>
        <p14:section name="Launch 1 Overview" id="{B52CFABF-81DA-4E23-8CDB-E701D1FE40A2}">
          <p14:sldIdLst>
            <p14:sldId id="8107"/>
            <p14:sldId id="8109"/>
            <p14:sldId id="8121"/>
            <p14:sldId id="8108"/>
            <p14:sldId id="8115"/>
          </p14:sldIdLst>
        </p14:section>
        <p14:section name="Coexistence" id="{F2C2FCE4-FAB3-462E-A3F0-4E87CC7325E1}">
          <p14:sldIdLst>
            <p14:sldId id="8102"/>
            <p14:sldId id="8114"/>
          </p14:sldIdLst>
        </p14:section>
        <p14:section name="Hypercare" id="{9B98C62F-AAA1-4C3D-A4E1-FE62F322D587}">
          <p14:sldIdLst>
            <p14:sldId id="8125"/>
            <p14:sldId id="8124"/>
            <p14:sldId id="8123"/>
          </p14:sldIdLst>
        </p14:section>
        <p14:section name="Launch 2" id="{1B7F1F16-5EAC-4E45-ACBF-D45EC346300A}">
          <p14:sldIdLst>
            <p14:sldId id="8116"/>
            <p14:sldId id="2154"/>
          </p14:sldIdLst>
        </p14:section>
        <p14:section name="Training" id="{4B8E0BC4-9351-47FD-99BD-C28C7764240E}">
          <p14:sldIdLst>
            <p14:sldId id="8086"/>
            <p14:sldId id="8113"/>
            <p14:sldId id="8129"/>
          </p14:sldIdLst>
        </p14:section>
        <p14:section name="Engagements" id="{D89ABBF1-F77C-495A-9A3C-D44F846EE56F}">
          <p14:sldIdLst>
            <p14:sldId id="8099"/>
          </p14:sldIdLst>
        </p14:section>
        <p14:section name="Thank you" id="{31B96D16-421F-4A07-8897-CE706AE2D1D1}">
          <p14:sldIdLst>
            <p14:sldId id="8094"/>
            <p14:sldId id="263"/>
          </p14:sldIdLst>
        </p14:section>
        <p14:section name="Background/Additional info" id="{F8BA6F60-99E9-4FEC-85B9-56D5C5599D2E}">
          <p14:sldIdLst>
            <p14:sldId id="2011"/>
            <p14:sldId id="256"/>
            <p14:sldId id="8096"/>
            <p14:sldId id="8082"/>
            <p14:sldId id="2001"/>
          </p14:sldIdLst>
        </p14:section>
        <p14:section name="Archived slides" id="{7E71EEA0-7D33-4666-B3C3-CAC31CC883F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9D1703-002E-AD55-1841-ABD805343071}" name="Anderson, Marnie" initials="" userId="S::marnie.anderson@ubc.ca::0edcb900-7994-4964-9268-cfe25c071edd" providerId="AD"/>
  <p188:author id="{81CEC32D-13E0-5184-9269-659029101368}" name="Brown, Deirdre" initials="BD" userId="S::deirdre.brown@ubc.ca::4702e474-3bc8-4931-8e67-64c32d90fc82" providerId="AD"/>
  <p188:author id="{4547B940-5346-58F4-B81E-62560CA5794D}" name="Madrigal, Rodrigo" initials="" userId="S::rodrigo.madrigal@ubc.ca::adc6c3ef-8d91-4ade-ba77-dd3d5bb1583c" providerId="AD"/>
  <p188:author id="{03829742-8192-ED9E-13BB-F68C0B33BFD4}" name="Kennedy, Jason" initials="" userId="S::jason.kennedy@ubc.ca::6f38ba82-2459-49a6-b16b-774123450c30" providerId="AD"/>
  <p188:author id="{0C672E5A-7E19-E2AB-992E-5E1BAA4EC191}" name="Zahid, Asima" initials="" userId="S::asima.zahid@ubc.ca::7ad58aac-26bf-40da-9bd9-ce3d04ed4e14" providerId="AD"/>
  <p188:author id="{E240AE5C-B75D-1443-207E-156EFF839CEB}" name="Abdi, Deka" initials="" userId="S::deka.abdi@ubc.ca::c2d1ec04-179e-4e9b-8e7b-ebdb55b407b2" providerId="AD"/>
  <p188:author id="{2F06847B-C442-35FB-E08B-025E65E02154}" name="Campbell, Nancy" initials="" userId="S::nancy.campbell@ubc.ca::0c8976e4-2720-4b29-b29c-5ae49568b9ea" providerId="AD"/>
  <p188:author id="{53C5F97B-E5AC-90B3-F7BE-EA06717354FC}" name="Carr, Melissa" initials="CM" userId="S::melissa.carr@ubc.ca::45d0763e-6d9e-4812-b520-4a9055c410ef" providerId="AD"/>
  <p188:author id="{D8BECEAB-D3A0-7DBD-7149-E6E38F43CA8E}" name="du Plooy, Nicole Tanith" initials="" userId="S::nicole.duplooy@ubc.ca::61951df3-7789-4cdd-bcd8-4541fca9df53" providerId="AD"/>
  <p188:author id="{0FED58B6-DF00-8D15-2EF4-18E29644804B}" name="Shannon, Erin" initials="" userId="S::erin.shannon@ubc.ca::55af25ea-9ad6-46b2-9963-ae4e479fcad1" providerId="AD"/>
  <p188:author id="{A6EB00D7-EF06-F784-8782-74D685043D25}" name="Herbert, Sally" initials="" userId="S::sally.herbert@ubc.ca::07147a1d-2cb8-418f-bb90-285bac5ad580" providerId="AD"/>
  <p188:author id="{E44F5BDF-6AC4-7D73-E486-0664E523766A}" name="Wecker, Laura" initials="" userId="S::laura.wecker@ubc.ca::b817c76f-4c59-472a-a97e-b16e7827c227" providerId="AD"/>
  <p188:author id="{B640ACFB-835A-63C3-34AC-532426FA5874}" name="Pitre-Hayes, Corinne" initials="PC" userId="S::corinne.pitre-hayes@ubc.ca::b243036b-e249-4240-8045-d2c3cf72b1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nia Shepelska" initials="TS" lastIdx="6" clrIdx="6">
    <p:extLst>
      <p:ext uri="{19B8F6BF-5375-455C-9EA6-DF929625EA0E}">
        <p15:presenceInfo xmlns:p15="http://schemas.microsoft.com/office/powerpoint/2012/main" userId="Tania Shepelska" providerId="None"/>
      </p:ext>
    </p:extLst>
  </p:cmAuthor>
  <p:cmAuthor id="1" name="Carr, Melissa" initials="CM" lastIdx="26" clrIdx="0">
    <p:extLst>
      <p:ext uri="{19B8F6BF-5375-455C-9EA6-DF929625EA0E}">
        <p15:presenceInfo xmlns:p15="http://schemas.microsoft.com/office/powerpoint/2012/main" userId="S-1-5-21-3458574638-2780845101-4193349012-202855" providerId="AD"/>
      </p:ext>
    </p:extLst>
  </p:cmAuthor>
  <p:cmAuthor id="8" name="Walsh, Monique" initials="WM" lastIdx="3" clrIdx="7">
    <p:extLst>
      <p:ext uri="{19B8F6BF-5375-455C-9EA6-DF929625EA0E}">
        <p15:presenceInfo xmlns:p15="http://schemas.microsoft.com/office/powerpoint/2012/main" userId="S-1-5-21-3458574638-2780845101-4193349012-569087" providerId="AD"/>
      </p:ext>
    </p:extLst>
  </p:cmAuthor>
  <p:cmAuthor id="2" name="du Plooy, Nicole Tanith" initials="dPNT" lastIdx="14" clrIdx="1">
    <p:extLst>
      <p:ext uri="{19B8F6BF-5375-455C-9EA6-DF929625EA0E}">
        <p15:presenceInfo xmlns:p15="http://schemas.microsoft.com/office/powerpoint/2012/main" userId="S-1-5-21-3458574638-2780845101-4193349012-703631" providerId="AD"/>
      </p:ext>
    </p:extLst>
  </p:cmAuthor>
  <p:cmAuthor id="9" name="Thom, Jodie" initials="TJ" lastIdx="10" clrIdx="8">
    <p:extLst>
      <p:ext uri="{19B8F6BF-5375-455C-9EA6-DF929625EA0E}">
        <p15:presenceInfo xmlns:p15="http://schemas.microsoft.com/office/powerpoint/2012/main" userId="S-1-5-21-3458574638-2780845101-4193349012-716015" providerId="AD"/>
      </p:ext>
    </p:extLst>
  </p:cmAuthor>
  <p:cmAuthor id="3" name="Ross, Kate" initials="RK" lastIdx="5" clrIdx="2">
    <p:extLst>
      <p:ext uri="{19B8F6BF-5375-455C-9EA6-DF929625EA0E}">
        <p15:presenceInfo xmlns:p15="http://schemas.microsoft.com/office/powerpoint/2012/main" userId="S::kate.ross@ubc.ca::91ab31dd-2d1a-43e6-971e-3fa41c9ee74a" providerId="AD"/>
      </p:ext>
    </p:extLst>
  </p:cmAuthor>
  <p:cmAuthor id="10" name="Pitre-Hayes, Corinne" initials="PC" lastIdx="2" clrIdx="9">
    <p:extLst>
      <p:ext uri="{19B8F6BF-5375-455C-9EA6-DF929625EA0E}">
        <p15:presenceInfo xmlns:p15="http://schemas.microsoft.com/office/powerpoint/2012/main" userId="S-1-5-21-3458574638-2780845101-4193349012-523857" providerId="AD"/>
      </p:ext>
    </p:extLst>
  </p:cmAuthor>
  <p:cmAuthor id="4" name="Carr, Melissa" initials="CM [2]" lastIdx="2" clrIdx="3">
    <p:extLst>
      <p:ext uri="{19B8F6BF-5375-455C-9EA6-DF929625EA0E}">
        <p15:presenceInfo xmlns:p15="http://schemas.microsoft.com/office/powerpoint/2012/main" userId="S::melissa.carr@ubc.ca::45d0763e-6d9e-4812-b520-4a9055c410ef" providerId="AD"/>
      </p:ext>
    </p:extLst>
  </p:cmAuthor>
  <p:cmAuthor id="11" name="Kennedy, Jason" initials="KJ" lastIdx="1" clrIdx="10">
    <p:extLst>
      <p:ext uri="{19B8F6BF-5375-455C-9EA6-DF929625EA0E}">
        <p15:presenceInfo xmlns:p15="http://schemas.microsoft.com/office/powerpoint/2012/main" userId="S-1-5-21-3458574638-2780845101-4193349012-703097" providerId="AD"/>
      </p:ext>
    </p:extLst>
  </p:cmAuthor>
  <p:cmAuthor id="5" name="Brown, Deirdre" initials="BD" lastIdx="6" clrIdx="4">
    <p:extLst>
      <p:ext uri="{19B8F6BF-5375-455C-9EA6-DF929625EA0E}">
        <p15:presenceInfo xmlns:p15="http://schemas.microsoft.com/office/powerpoint/2012/main" userId="S-1-5-21-3458574638-2780845101-4193349012-52266" providerId="AD"/>
      </p:ext>
    </p:extLst>
  </p:cmAuthor>
  <p:cmAuthor id="12" name="Sheldon, Dawn" initials="SD" lastIdx="18" clrIdx="11">
    <p:extLst>
      <p:ext uri="{19B8F6BF-5375-455C-9EA6-DF929625EA0E}">
        <p15:presenceInfo xmlns:p15="http://schemas.microsoft.com/office/powerpoint/2012/main" userId="S-1-5-21-3458574638-2780845101-4193349012-653615" providerId="AD"/>
      </p:ext>
    </p:extLst>
  </p:cmAuthor>
  <p:cmAuthor id="6" name="Stusiak, Tegan" initials="ST" lastIdx="5" clrIdx="5">
    <p:extLst>
      <p:ext uri="{19B8F6BF-5375-455C-9EA6-DF929625EA0E}">
        <p15:presenceInfo xmlns:p15="http://schemas.microsoft.com/office/powerpoint/2012/main" userId="S-1-5-21-3458574638-2780845101-4193349012-288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1C5E8"/>
    <a:srgbClr val="D9D9D9"/>
    <a:srgbClr val="1F3864"/>
    <a:srgbClr val="0563C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299" autoAdjust="0"/>
  </p:normalViewPr>
  <p:slideViewPr>
    <p:cSldViewPr snapToGrid="0">
      <p:cViewPr varScale="1">
        <p:scale>
          <a:sx n="66" d="100"/>
          <a:sy n="66" d="100"/>
        </p:scale>
        <p:origin x="2274"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48"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s>
</file>

<file path=ppt/comments/modernComment_107_35C7CC3E.xml><?xml version="1.0" encoding="utf-8"?>
<p188:cmLst xmlns:a="http://schemas.openxmlformats.org/drawingml/2006/main" xmlns:r="http://schemas.openxmlformats.org/officeDocument/2006/relationships" xmlns:p188="http://schemas.microsoft.com/office/powerpoint/2018/8/main">
  <p188:cm id="{36721236-A95C-4EA4-B62D-84659555D6C5}" authorId="{53C5F97B-E5AC-90B3-F7BE-EA06717354FC}" status="resolved" created="2022-09-28T00:52:55.863" complete="100000">
    <ac:txMkLst xmlns:ac="http://schemas.microsoft.com/office/drawing/2013/main/command">
      <pc:docMk xmlns:pc="http://schemas.microsoft.com/office/powerpoint/2013/main/command"/>
      <pc:sldMk xmlns:pc="http://schemas.microsoft.com/office/powerpoint/2013/main/command" cId="902286398" sldId="263"/>
      <ac:spMk id="5" creationId="{9FC6DEA8-2B51-67C8-EE2D-BA01C599A4CF}"/>
      <ac:txMk cp="43" len="8">
        <ac:context len="52" hash="1793167861"/>
      </ac:txMk>
    </ac:txMkLst>
    <p188:pos x="3660098" y="699540"/>
    <p188:replyLst>
      <p188:reply id="{6093228A-C4DA-4EC6-9F1D-2734C776E9D8}" authorId="{D8BECEAB-D3A0-7DBD-7149-E6E38F43CA8E}" created="2022-09-28T16:05:08.797">
        <p188:txBody>
          <a:bodyPr/>
          <a:lstStyle/>
          <a:p>
            <a:r>
              <a:rPr lang="en-US"/>
              <a:t>Yes :) </a:t>
            </a:r>
          </a:p>
        </p188:txBody>
      </p188:reply>
    </p188:replyLst>
    <p188:txBody>
      <a:bodyPr/>
      <a:lstStyle/>
      <a:p>
        <a:r>
          <a:rPr lang="en-US"/>
          <a:t>[@du Plooy, Nicole Tanith] is this the right Slido #?</a:t>
        </a:r>
      </a:p>
    </p188:txBody>
  </p188:cm>
</p188:cmLst>
</file>

<file path=ppt/comments/modernComment_1FB5_602C45E3.xml><?xml version="1.0" encoding="utf-8"?>
<p188:cmLst xmlns:a="http://schemas.openxmlformats.org/drawingml/2006/main" xmlns:r="http://schemas.openxmlformats.org/officeDocument/2006/relationships" xmlns:p188="http://schemas.microsoft.com/office/powerpoint/2018/8/main">
  <p188:cm id="{9D73B9D1-6EA3-4F5C-BCE2-9AD7BA8DFE02}" authorId="{53C5F97B-E5AC-90B3-F7BE-EA06717354FC}" created="2024-01-10T22:59:17.572">
    <ac:deMkLst xmlns:ac="http://schemas.microsoft.com/office/drawing/2013/main/command">
      <pc:docMk xmlns:pc="http://schemas.microsoft.com/office/powerpoint/2013/main/command"/>
      <pc:sldMk xmlns:pc="http://schemas.microsoft.com/office/powerpoint/2013/main/command" cId="1613514211" sldId="8117"/>
      <ac:picMk id="7" creationId="{27399296-38BC-49E7-8EB4-B97E15E38917}"/>
    </ac:deMkLst>
    <p188:txBody>
      <a:bodyPr/>
      <a:lstStyle/>
      <a:p>
        <a:r>
          <a:rPr lang="en-US"/>
          <a:t>Doesn't make sense to include the dates/timeline before January. Suggest removing. Also the copy on this slide has yet to be confirmed. </a:t>
        </a:r>
      </a:p>
    </p188:txBody>
  </p188:cm>
  <p188:cm id="{EDA95D58-5725-43CD-A6D7-99FB99A82642}" authorId="{0C672E5A-7E19-E2AB-992E-5E1BAA4EC191}" created="2024-01-11T08:20:47.247">
    <ac:txMkLst xmlns:ac="http://schemas.microsoft.com/office/drawing/2013/main/command">
      <pc:docMk xmlns:pc="http://schemas.microsoft.com/office/powerpoint/2013/main/command"/>
      <pc:sldMk xmlns:pc="http://schemas.microsoft.com/office/powerpoint/2013/main/command" cId="1613514211" sldId="8117"/>
      <ac:spMk id="3" creationId="{C8F5192F-4FB8-4873-9DCB-A474DE3C5BCE}"/>
      <ac:txMk cp="62">
        <ac:context len="63" hash="859665364"/>
      </ac:txMk>
    </ac:txMkLst>
    <p188:pos x="5346290" y="1179870"/>
    <p188:txBody>
      <a:bodyPr/>
      <a:lstStyle/>
      <a:p>
        <a:r>
          <a:rPr lang="en-US"/>
          <a:t>This statement is inaccurate. L2 is not a phased approach solely based on academic cycle. For e.g. all Reg functions will be available in the system in February even when Registration does not open until June. There are only few exceptions where functions will be activated at a later date such as LFS functions and Exam Scheduling. Most of the L2 functions will be available in Workday at the time of the launch.
Many faculty/staff gaining access at a later date is also not accurate. When access will open after March 1st, it will be open to all staff and faculty, not many or some. The way it is worded depicts that access will also open based on academic cycle which is also not true.</a:t>
        </a:r>
      </a:p>
    </p188:txBody>
  </p188:cm>
</p188:cmLst>
</file>

<file path=ppt/comments/modernComment_1FB6_85513F6B.xml><?xml version="1.0" encoding="utf-8"?>
<p188:cmLst xmlns:a="http://schemas.openxmlformats.org/drawingml/2006/main" xmlns:r="http://schemas.openxmlformats.org/officeDocument/2006/relationships" xmlns:p188="http://schemas.microsoft.com/office/powerpoint/2018/8/main">
  <p188:cm id="{1CDC855C-0EFF-4649-83CC-CBDF44431C36}" authorId="{53C5F97B-E5AC-90B3-F7BE-EA06717354FC}" status="resolved" created="2023-11-24T20:46:25.417" startDate="2023-11-24T20:46:25.417" dueDate="2023-11-24T20:46:25.417" assignedTo="{53C5F97B-E5AC-90B3-F7BE-EA06717354FC}" complete="100000" title="@Shannon, Erin anything you want to add here?">
    <pc:sldMkLst xmlns:pc="http://schemas.microsoft.com/office/powerpoint/2013/main/command">
      <pc:docMk/>
      <pc:sldMk cId="2236694379" sldId="8118"/>
    </pc:sldMkLst>
    <p188:replyLst>
      <p188:reply id="{520F1BB7-02AA-48A0-BFA0-FB98821C40EB}" authorId="{0FED58B6-DF00-8D15-2EF4-18E29644804B}" created="2023-11-24T22:07:52.048">
        <p188:txBody>
          <a:bodyPr/>
          <a:lstStyle/>
          <a:p>
            <a:r>
              <a:rPr lang="en-US"/>
              <a:t>we are signing off on 7 training plans today and will update this with any changes by EOD</a:t>
            </a:r>
          </a:p>
        </p188:txBody>
      </p188:reply>
      <p188:reply id="{925781A5-06F4-4BCA-B162-78A3E886421B}" authorId="{0FED58B6-DF00-8D15-2EF4-18E29644804B}" created="2023-11-25T18:52:08.621">
        <p188:txBody>
          <a:bodyPr/>
          <a:lstStyle/>
          <a:p>
            <a:r>
              <a:rPr lang="en-US"/>
              <a:t>[@Carr, Melissa] added date ranges we have approved in training plans</a:t>
            </a:r>
          </a:p>
        </p188:txBody>
      </p188:reply>
      <p188:reply id="{DE5C5EAA-B6CF-409E-B28E-6B3CF437FA00}" authorId="{0FED58B6-DF00-8D15-2EF4-18E29644804B}" created="2023-11-25T18:53:03.731">
        <p188:txBody>
          <a:bodyPr/>
          <a:lstStyle/>
          <a:p>
            <a:r>
              <a:rPr lang="en-US"/>
              <a:t>our details on the training plans are here in a roll up...for your team to see...
https://irpstudent.share.ubc.ca/SDC/TCM/Team%20Workspace/IRDD/IR%20R%2BA%20pod/Training%20plans/Approved%20Training%20Plans%20Ready%20for%20CST/Training%20Plan%20Tracker%20with%20CST.xlsx?d=w2a5999a3a18342b6bd48a984d529d929</a:t>
            </a:r>
          </a:p>
        </p188:txBody>
      </p188:reply>
    </p188:replyLst>
    <p188:txBody>
      <a:bodyPr/>
      <a:lstStyle/>
      <a:p>
        <a:r>
          <a:rPr lang="en-US"/>
          <a:t>[@Shannon, Erin] anything you want to add here? </a:t>
        </a:r>
      </a:p>
    </p188:txBody>
    <p188:extLst>
      <p:ext xmlns:p="http://schemas.openxmlformats.org/presentationml/2006/main" uri="{5BB2D875-25FF-4072-B9AC-8F64D62656EB}">
        <p228:taskDetails xmlns:p228="http://schemas.microsoft.com/office/powerpoint/2022/08/main">
          <p228:history>
            <p228:event time="2023-11-24T20:46:25.417" id="{89042900-B2C6-47B8-8A7D-AB954118568F}">
              <p228:atrbtn authorId="{53C5F97B-E5AC-90B3-F7BE-EA06717354FC}"/>
              <p228:anchr>
                <p228:comment id="{1CDC855C-0EFF-4649-83CC-CBDF44431C36}"/>
              </p228:anchr>
              <p228:add/>
            </p228:event>
            <p228:event time="2023-11-24T20:46:25.417" id="{270FB4E1-83B9-4612-92DF-546FC49FF965}">
              <p228:atrbtn authorId="{53C5F97B-E5AC-90B3-F7BE-EA06717354FC}"/>
              <p228:anchr>
                <p228:comment id="{1CDC855C-0EFF-4649-83CC-CBDF44431C36}"/>
              </p228:anchr>
              <p228:asgn authorId="{0FED58B6-DF00-8D15-2EF4-18E29644804B}"/>
            </p228:event>
            <p228:event time="2023-11-24T20:46:25.417" id="{9007F332-C971-4C93-B1E8-F36A62146246}">
              <p228:atrbtn authorId="{53C5F97B-E5AC-90B3-F7BE-EA06717354FC}"/>
              <p228:anchr>
                <p228:comment id="{1CDC855C-0EFF-4649-83CC-CBDF44431C36}"/>
              </p228:anchr>
              <p228:title val="@Shannon, Erin anything you want to add here?"/>
            </p228:event>
            <p228:event time="2023-11-24T20:46:25.417" id="{D56D157A-5530-4B5C-BEA9-EC63B78CA28E}">
              <p228:atrbtn authorId="{53C5F97B-E5AC-90B3-F7BE-EA06717354FC}"/>
              <p228:anchr>
                <p228:comment id="{1CDC855C-0EFF-4649-83CC-CBDF44431C36}"/>
              </p228:anchr>
              <p228:date stDt="2023-11-24T20:46:25.417" endDt="2023-11-24T20:46:25.417"/>
            </p228:event>
            <p228:event time="2023-11-25T18:52:08.621" id="{16A261AF-CB8C-42C5-AEA4-E56DC7C22A08}">
              <p228:atrbtn authorId="{0FED58B6-DF00-8D15-2EF4-18E29644804B}"/>
              <p228:anchr>
                <p228:comment id="{925781A5-06F4-4BCA-B162-78A3E886421B}"/>
              </p228:anchr>
              <p228:unasgnAll/>
            </p228:event>
            <p228:event time="2023-11-25T18:52:08.621" id="{E67400CA-7FBA-48D9-A9FB-F137622817D0}">
              <p228:atrbtn authorId="{0FED58B6-DF00-8D15-2EF4-18E29644804B}"/>
              <p228:anchr>
                <p228:comment id="{925781A5-06F4-4BCA-B162-78A3E886421B}"/>
              </p228:anchr>
              <p228:asgn authorId="{53C5F97B-E5AC-90B3-F7BE-EA06717354FC}"/>
            </p228:event>
            <p228:event time="2023-11-27T17:37:14.577" id="{20915490-6A2C-46AF-8F8B-4A764E7C9BAD}">
              <p228:atrbtn authorId="{53C5F97B-E5AC-90B3-F7BE-EA06717354FC}"/>
              <p228:anchr>
                <p228:comment id="{00000000-0000-0000-0000-000000000000}"/>
              </p228:anchr>
              <p228:pcntCmplt val="100000"/>
            </p228:event>
          </p228:history>
        </p228:taskDetails>
      </p:ext>
    </p188:extLst>
  </p188:cm>
</p188:cmLst>
</file>

<file path=ppt/comments/modernComment_7DD_88B2B15B.xml><?xml version="1.0" encoding="utf-8"?>
<p188:cmLst xmlns:a="http://schemas.openxmlformats.org/drawingml/2006/main" xmlns:r="http://schemas.openxmlformats.org/officeDocument/2006/relationships" xmlns:p188="http://schemas.microsoft.com/office/powerpoint/2018/8/main">
  <p188:cm id="{8F9347D0-E59C-46A4-B11A-A8B3DA6C77CD}" authorId="{53C5F97B-E5AC-90B3-F7BE-EA06717354FC}" created="2023-11-27T17:56:28.048">
    <ac:txMkLst xmlns:ac="http://schemas.microsoft.com/office/drawing/2013/main/command">
      <pc:docMk xmlns:pc="http://schemas.microsoft.com/office/powerpoint/2013/main/command"/>
      <pc:sldMk xmlns:pc="http://schemas.microsoft.com/office/powerpoint/2013/main/command" cId="2293412187" sldId="2013"/>
      <ac:spMk id="30" creationId="{A8C53315-7ADC-4B54-81BC-2917514F26F0}"/>
      <ac:txMk cp="0" len="34">
        <ac:context len="36" hash="3566884106"/>
      </ac:txMk>
    </ac:txMkLst>
    <p188:pos x="3894666" y="254000"/>
    <p188:txBody>
      <a:bodyPr/>
      <a:lstStyle/>
      <a:p>
        <a:r>
          <a:rPr lang="en-US"/>
          <a:t>Will link to monthly update one published. </a:t>
        </a:r>
      </a:p>
    </p188:txBody>
  </p188:cm>
  <p188:cm id="{3C34E90D-C315-431C-BA83-A69B65AF73D0}" authorId="{53C5F97B-E5AC-90B3-F7BE-EA06717354FC}" created="2024-01-10T22:58:18.774" startDate="2024-01-10T22:58:18.774" dueDate="2024-01-10T22:58:18.774" assignedTo="{687D8F03-8025-E93E-5EA2-CBDD6E398012}" title="@Helberg, Brian assuming you have worked with leads from each area to update/validate this messaging? Deirdre for Hypercare, Jason for Community Support, Asima/Jacqueline for training??">
    <ac:txMkLst xmlns:ac="http://schemas.microsoft.com/office/drawing/2013/main/command">
      <pc:docMk xmlns:pc="http://schemas.microsoft.com/office/powerpoint/2013/main/command"/>
      <pc:sldMk xmlns:pc="http://schemas.microsoft.com/office/powerpoint/2013/main/command" cId="2293412187" sldId="2013"/>
      <ac:spMk id="3" creationId="{00000000-0000-0000-0000-000000000000}"/>
      <ac:txMk cp="0" len="21">
        <ac:context len="22" hash="727434227"/>
      </ac:txMk>
    </ac:txMkLst>
    <p188:pos x="4591050" y="219075"/>
    <p188:replyLst>
      <p188:reply id="{852A7C76-3D2E-470C-9586-56CBCCF12EA9}" authorId="{687D8F03-8025-E93E-5EA2-CBDD6E398012}" created="2024-01-11T20:18:20.295">
        <p188:txBody>
          <a:bodyPr/>
          <a:lstStyle/>
          <a:p>
            <a:r>
              <a:rPr lang="en-US"/>
              <a:t>Jason is currently reviewing it and is sending his feedback by eod today.</a:t>
            </a:r>
          </a:p>
        </p188:txBody>
      </p188:reply>
    </p188:replyLst>
    <p188:txBody>
      <a:bodyPr/>
      <a:lstStyle/>
      <a:p>
        <a:r>
          <a:rPr lang="en-US"/>
          <a:t>[@Helberg, Brian] assuming you have worked with leads from each area to update/validate this messaging? Deirdre for Hypercare, Jason for Community Support, Asima/Jacqueline for training??</a:t>
        </a:r>
      </a:p>
    </p188:txBody>
    <p188:extLst>
      <p:ext xmlns:p="http://schemas.openxmlformats.org/presentationml/2006/main" uri="{5BB2D875-25FF-4072-B9AC-8F64D62656EB}">
        <p228:taskDetails xmlns:p228="http://schemas.microsoft.com/office/powerpoint/2022/08/main">
          <p228:history>
            <p228:event time="2024-01-10T22:58:18.774" id="{C39F4728-1E7F-4899-8061-957FFA0BC23F}">
              <p228:atrbtn authorId="{53C5F97B-E5AC-90B3-F7BE-EA06717354FC}"/>
              <p228:anchr>
                <p228:comment id="{3C34E90D-C315-431C-BA83-A69B65AF73D0}"/>
              </p228:anchr>
              <p228:add/>
            </p228:event>
            <p228:event time="2024-01-10T22:58:18.774" id="{781CB237-F035-402B-8CBF-B15EF9470E11}">
              <p228:atrbtn authorId="{53C5F97B-E5AC-90B3-F7BE-EA06717354FC}"/>
              <p228:anchr>
                <p228:comment id="{3C34E90D-C315-431C-BA83-A69B65AF73D0}"/>
              </p228:anchr>
              <p228:asgn authorId="{687D8F03-8025-E93E-5EA2-CBDD6E398012}"/>
            </p228:event>
            <p228:event time="2024-01-10T22:58:18.774" id="{7F48DA8E-DABF-4377-8A20-D6AD8EF98F72}">
              <p228:atrbtn authorId="{53C5F97B-E5AC-90B3-F7BE-EA06717354FC}"/>
              <p228:anchr>
                <p228:comment id="{3C34E90D-C315-431C-BA83-A69B65AF73D0}"/>
              </p228:anchr>
              <p228:title val="@Helberg, Brian assuming you have worked with leads from each area to update/validate this messaging? Deirdre for Hypercare, Jason for Community Support, Asima/Jacqueline for training??"/>
            </p228:event>
            <p228:event time="2024-01-10T22:58:18.774" id="{A2DCB38B-2AB0-4D46-BC88-033EDE82167D}">
              <p228:atrbtn authorId="{53C5F97B-E5AC-90B3-F7BE-EA06717354FC}"/>
              <p228:anchr>
                <p228:comment id="{3C34E90D-C315-431C-BA83-A69B65AF73D0}"/>
              </p228:anchr>
              <p228:date stDt="2024-01-10T22:58:18.774" endDt="2024-01-10T22:58:18.774"/>
            </p228:event>
          </p228:history>
        </p228:taskDetails>
      </p:ext>
    </p188:extLst>
  </p188:cm>
</p188:cmLst>
</file>

<file path=ppt/diagrams/_rels/data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E4C227-6F99-46E3-9CC0-F0BF6E48D33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0A6425D2-31E0-4EF8-985A-E7734E1D6A8F}">
      <dgm:prSet/>
      <dgm:spPr/>
      <dgm:t>
        <a:bodyPr/>
        <a:lstStyle/>
        <a:p>
          <a:pPr>
            <a:lnSpc>
              <a:spcPct val="100000"/>
            </a:lnSpc>
          </a:pPr>
          <a:r>
            <a:rPr lang="en-US">
              <a:latin typeface="Arial "/>
            </a:rPr>
            <a:t>Hypercare is a dedicated support period following the launches of Workday Student. Launch 1 Hypercare begins as soon as the system launches on October 4, 2023, and continues through Launch 2. </a:t>
          </a:r>
        </a:p>
      </dgm:t>
    </dgm:pt>
    <dgm:pt modelId="{759B44D3-26B2-4C24-BFC5-B9C204757D6B}" type="parTrans" cxnId="{39922285-D330-4653-A22F-F0C9D94BC319}">
      <dgm:prSet/>
      <dgm:spPr/>
      <dgm:t>
        <a:bodyPr/>
        <a:lstStyle/>
        <a:p>
          <a:endParaRPr lang="en-US"/>
        </a:p>
      </dgm:t>
    </dgm:pt>
    <dgm:pt modelId="{AE7DCAAF-421D-405D-9A98-CA65923CF769}" type="sibTrans" cxnId="{39922285-D330-4653-A22F-F0C9D94BC319}">
      <dgm:prSet/>
      <dgm:spPr/>
      <dgm:t>
        <a:bodyPr/>
        <a:lstStyle/>
        <a:p>
          <a:pPr>
            <a:lnSpc>
              <a:spcPct val="100000"/>
            </a:lnSpc>
          </a:pPr>
          <a:endParaRPr lang="en-US"/>
        </a:p>
      </dgm:t>
    </dgm:pt>
    <dgm:pt modelId="{62B4AC15-F5E7-44B5-BDD7-CC7C860385D4}">
      <dgm:prSet/>
      <dgm:spPr/>
      <dgm:t>
        <a:bodyPr/>
        <a:lstStyle/>
        <a:p>
          <a:pPr>
            <a:lnSpc>
              <a:spcPct val="100000"/>
            </a:lnSpc>
          </a:pPr>
          <a:r>
            <a:rPr lang="en-US">
              <a:latin typeface="Arial "/>
            </a:rPr>
            <a:t>Hypercare support will be provided by the Integrated Renewal Program – Student (IRP Student) staff in partnership with key Enrolment Services, Integrated Service Centre, and UBC IT groups. </a:t>
          </a:r>
        </a:p>
      </dgm:t>
    </dgm:pt>
    <dgm:pt modelId="{0A9E18C4-6439-49B2-B279-EE7149F58AE1}" type="parTrans" cxnId="{B08B4BEE-2DD6-47C6-BDEE-B02786501FC2}">
      <dgm:prSet/>
      <dgm:spPr/>
      <dgm:t>
        <a:bodyPr/>
        <a:lstStyle/>
        <a:p>
          <a:endParaRPr lang="en-US"/>
        </a:p>
      </dgm:t>
    </dgm:pt>
    <dgm:pt modelId="{C4CEB896-C8B1-4300-9E5F-CAFE75DC41F8}" type="sibTrans" cxnId="{B08B4BEE-2DD6-47C6-BDEE-B02786501FC2}">
      <dgm:prSet/>
      <dgm:spPr/>
      <dgm:t>
        <a:bodyPr/>
        <a:lstStyle/>
        <a:p>
          <a:pPr>
            <a:lnSpc>
              <a:spcPct val="100000"/>
            </a:lnSpc>
          </a:pPr>
          <a:endParaRPr lang="en-US"/>
        </a:p>
      </dgm:t>
    </dgm:pt>
    <dgm:pt modelId="{C1F5DF09-90A1-432D-A488-22100B4E5054}">
      <dgm:prSet/>
      <dgm:spPr/>
      <dgm:t>
        <a:bodyPr/>
        <a:lstStyle/>
        <a:p>
          <a:pPr rtl="0">
            <a:lnSpc>
              <a:spcPct val="100000"/>
            </a:lnSpc>
          </a:pPr>
          <a:r>
            <a:rPr lang="en-US">
              <a:latin typeface="Arial "/>
            </a:rPr>
            <a:t>After Go Live, the Hypercare leadership team meets daily to review ServiceNow reporting (looking at volumes, trends) and prioritizes issues based on urgency and impact. </a:t>
          </a:r>
        </a:p>
      </dgm:t>
    </dgm:pt>
    <dgm:pt modelId="{F1788CD0-1FE9-4DC3-A3ED-BA8652382415}" type="parTrans" cxnId="{6B83DFF0-4789-4219-A979-9281DD3A5507}">
      <dgm:prSet/>
      <dgm:spPr/>
      <dgm:t>
        <a:bodyPr/>
        <a:lstStyle/>
        <a:p>
          <a:endParaRPr lang="en-US"/>
        </a:p>
      </dgm:t>
    </dgm:pt>
    <dgm:pt modelId="{FC5BF1DD-055F-406B-A8BD-8CA91B16E789}" type="sibTrans" cxnId="{6B83DFF0-4789-4219-A979-9281DD3A5507}">
      <dgm:prSet/>
      <dgm:spPr/>
      <dgm:t>
        <a:bodyPr/>
        <a:lstStyle/>
        <a:p>
          <a:pPr>
            <a:lnSpc>
              <a:spcPct val="100000"/>
            </a:lnSpc>
          </a:pPr>
          <a:endParaRPr lang="en-US"/>
        </a:p>
      </dgm:t>
    </dgm:pt>
    <dgm:pt modelId="{8998E072-4B1D-41CD-BE60-C9725522ED40}">
      <dgm:prSet/>
      <dgm:spPr/>
      <dgm:t>
        <a:bodyPr/>
        <a:lstStyle/>
        <a:p>
          <a:pPr>
            <a:lnSpc>
              <a:spcPct val="100000"/>
            </a:lnSpc>
          </a:pPr>
          <a:r>
            <a:rPr lang="en-US">
              <a:latin typeface="Arial "/>
              <a:cs typeface="Arial"/>
            </a:rPr>
            <a:t>L1 users received communications from IRP Student channels with how-to instructions to get Workday Student support.</a:t>
          </a:r>
        </a:p>
      </dgm:t>
    </dgm:pt>
    <dgm:pt modelId="{7151B8EE-4A33-464B-983B-522F7BB2A7F6}" type="parTrans" cxnId="{7719435D-9861-4E4B-8C1E-5BE1C826A116}">
      <dgm:prSet/>
      <dgm:spPr/>
      <dgm:t>
        <a:bodyPr/>
        <a:lstStyle/>
        <a:p>
          <a:endParaRPr lang="en-US"/>
        </a:p>
      </dgm:t>
    </dgm:pt>
    <dgm:pt modelId="{4E39600E-A19A-43B2-9FB0-9562CFE652C7}" type="sibTrans" cxnId="{7719435D-9861-4E4B-8C1E-5BE1C826A116}">
      <dgm:prSet/>
      <dgm:spPr/>
      <dgm:t>
        <a:bodyPr/>
        <a:lstStyle/>
        <a:p>
          <a:pPr>
            <a:lnSpc>
              <a:spcPct val="100000"/>
            </a:lnSpc>
          </a:pPr>
          <a:endParaRPr lang="en-US"/>
        </a:p>
      </dgm:t>
    </dgm:pt>
    <dgm:pt modelId="{8EC8FFC3-4F9A-4361-8CDE-B5A1BF989C35}" type="pres">
      <dgm:prSet presAssocID="{0EE4C227-6F99-46E3-9CC0-F0BF6E48D33B}" presName="root" presStyleCnt="0">
        <dgm:presLayoutVars>
          <dgm:dir/>
          <dgm:resizeHandles val="exact"/>
        </dgm:presLayoutVars>
      </dgm:prSet>
      <dgm:spPr/>
    </dgm:pt>
    <dgm:pt modelId="{6E8B0CBD-5FA4-4706-B181-ED79F5B21979}" type="pres">
      <dgm:prSet presAssocID="{0EE4C227-6F99-46E3-9CC0-F0BF6E48D33B}" presName="container" presStyleCnt="0">
        <dgm:presLayoutVars>
          <dgm:dir/>
          <dgm:resizeHandles val="exact"/>
        </dgm:presLayoutVars>
      </dgm:prSet>
      <dgm:spPr/>
    </dgm:pt>
    <dgm:pt modelId="{25CFF4E4-CFCF-493F-B10B-BA39A3F16216}" type="pres">
      <dgm:prSet presAssocID="{0A6425D2-31E0-4EF8-985A-E7734E1D6A8F}" presName="compNode" presStyleCnt="0"/>
      <dgm:spPr/>
    </dgm:pt>
    <dgm:pt modelId="{6C10AE2A-A32F-442D-8BEA-97CB2C9E6330}" type="pres">
      <dgm:prSet presAssocID="{0A6425D2-31E0-4EF8-985A-E7734E1D6A8F}" presName="iconBgRect" presStyleLbl="bgShp" presStyleIdx="0" presStyleCnt="4"/>
      <dgm:spPr>
        <a:solidFill>
          <a:schemeClr val="tx1">
            <a:lumMod val="10000"/>
            <a:lumOff val="90000"/>
          </a:schemeClr>
        </a:solidFill>
      </dgm:spPr>
    </dgm:pt>
    <dgm:pt modelId="{808DAF2B-CC44-4826-8B1E-C9C8117C4FD1}" type="pres">
      <dgm:prSet presAssocID="{0A6425D2-31E0-4EF8-985A-E7734E1D6A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stronaut"/>
        </a:ext>
      </dgm:extLst>
    </dgm:pt>
    <dgm:pt modelId="{7164D89B-D227-4D35-BE21-B7B47FD94D12}" type="pres">
      <dgm:prSet presAssocID="{0A6425D2-31E0-4EF8-985A-E7734E1D6A8F}" presName="spaceRect" presStyleCnt="0"/>
      <dgm:spPr/>
    </dgm:pt>
    <dgm:pt modelId="{EE22EF53-DE3C-4133-8ADE-1E7A0723AF5A}" type="pres">
      <dgm:prSet presAssocID="{0A6425D2-31E0-4EF8-985A-E7734E1D6A8F}" presName="textRect" presStyleLbl="revTx" presStyleIdx="0" presStyleCnt="4">
        <dgm:presLayoutVars>
          <dgm:chMax val="1"/>
          <dgm:chPref val="1"/>
        </dgm:presLayoutVars>
      </dgm:prSet>
      <dgm:spPr/>
    </dgm:pt>
    <dgm:pt modelId="{49047FCC-693A-4014-9BB8-F9104E3A5AB1}" type="pres">
      <dgm:prSet presAssocID="{AE7DCAAF-421D-405D-9A98-CA65923CF769}" presName="sibTrans" presStyleLbl="sibTrans2D1" presStyleIdx="0" presStyleCnt="0"/>
      <dgm:spPr/>
    </dgm:pt>
    <dgm:pt modelId="{E511838E-6D39-442B-A712-3774892BBFD9}" type="pres">
      <dgm:prSet presAssocID="{62B4AC15-F5E7-44B5-BDD7-CC7C860385D4}" presName="compNode" presStyleCnt="0"/>
      <dgm:spPr/>
    </dgm:pt>
    <dgm:pt modelId="{390ADAED-8847-4D2E-82D0-2AEE927BA6B8}" type="pres">
      <dgm:prSet presAssocID="{62B4AC15-F5E7-44B5-BDD7-CC7C860385D4}" presName="iconBgRect" presStyleLbl="bgShp" presStyleIdx="1" presStyleCnt="4"/>
      <dgm:spPr>
        <a:solidFill>
          <a:schemeClr val="tx1">
            <a:lumMod val="10000"/>
            <a:lumOff val="90000"/>
          </a:schemeClr>
        </a:solidFill>
      </dgm:spPr>
    </dgm:pt>
    <dgm:pt modelId="{0563CD22-D5BA-440D-B13C-081654B71499}" type="pres">
      <dgm:prSet presAssocID="{62B4AC15-F5E7-44B5-BDD7-CC7C860385D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BBDDA49-79EC-4AD3-97A7-0C65492591D0}" type="pres">
      <dgm:prSet presAssocID="{62B4AC15-F5E7-44B5-BDD7-CC7C860385D4}" presName="spaceRect" presStyleCnt="0"/>
      <dgm:spPr/>
    </dgm:pt>
    <dgm:pt modelId="{591FAF8D-E924-49CF-B8F9-C4476B8D83BC}" type="pres">
      <dgm:prSet presAssocID="{62B4AC15-F5E7-44B5-BDD7-CC7C860385D4}" presName="textRect" presStyleLbl="revTx" presStyleIdx="1" presStyleCnt="4">
        <dgm:presLayoutVars>
          <dgm:chMax val="1"/>
          <dgm:chPref val="1"/>
        </dgm:presLayoutVars>
      </dgm:prSet>
      <dgm:spPr/>
    </dgm:pt>
    <dgm:pt modelId="{977C52A5-A8FC-4222-8ADA-3A91A60A34B2}" type="pres">
      <dgm:prSet presAssocID="{C4CEB896-C8B1-4300-9E5F-CAFE75DC41F8}" presName="sibTrans" presStyleLbl="sibTrans2D1" presStyleIdx="0" presStyleCnt="0"/>
      <dgm:spPr/>
    </dgm:pt>
    <dgm:pt modelId="{708CFDEC-7B8A-4E48-8BD2-18FD70D95B70}" type="pres">
      <dgm:prSet presAssocID="{C1F5DF09-90A1-432D-A488-22100B4E5054}" presName="compNode" presStyleCnt="0"/>
      <dgm:spPr/>
    </dgm:pt>
    <dgm:pt modelId="{13DE5751-0FF3-432D-BABC-6746F1CAB08F}" type="pres">
      <dgm:prSet presAssocID="{C1F5DF09-90A1-432D-A488-22100B4E5054}" presName="iconBgRect" presStyleLbl="bgShp" presStyleIdx="2" presStyleCnt="4"/>
      <dgm:spPr>
        <a:solidFill>
          <a:schemeClr val="tx1">
            <a:lumMod val="10000"/>
            <a:lumOff val="90000"/>
          </a:schemeClr>
        </a:solidFill>
      </dgm:spPr>
    </dgm:pt>
    <dgm:pt modelId="{5BC70077-FC76-4CCD-A739-5850951E8739}" type="pres">
      <dgm:prSet presAssocID="{C1F5DF09-90A1-432D-A488-22100B4E505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eting"/>
        </a:ext>
      </dgm:extLst>
    </dgm:pt>
    <dgm:pt modelId="{204E57E7-BBCD-4F2D-8BA5-40B0447A0A69}" type="pres">
      <dgm:prSet presAssocID="{C1F5DF09-90A1-432D-A488-22100B4E5054}" presName="spaceRect" presStyleCnt="0"/>
      <dgm:spPr/>
    </dgm:pt>
    <dgm:pt modelId="{9B16F662-562E-4370-999F-A7060CCE7CDD}" type="pres">
      <dgm:prSet presAssocID="{C1F5DF09-90A1-432D-A488-22100B4E5054}" presName="textRect" presStyleLbl="revTx" presStyleIdx="2" presStyleCnt="4">
        <dgm:presLayoutVars>
          <dgm:chMax val="1"/>
          <dgm:chPref val="1"/>
        </dgm:presLayoutVars>
      </dgm:prSet>
      <dgm:spPr/>
    </dgm:pt>
    <dgm:pt modelId="{0E7FECAC-93CE-422B-A0E6-4FCCED81D922}" type="pres">
      <dgm:prSet presAssocID="{FC5BF1DD-055F-406B-A8BD-8CA91B16E789}" presName="sibTrans" presStyleLbl="sibTrans2D1" presStyleIdx="0" presStyleCnt="0"/>
      <dgm:spPr/>
    </dgm:pt>
    <dgm:pt modelId="{EA08329B-A43D-4ECB-9BD6-32C95BDE9A87}" type="pres">
      <dgm:prSet presAssocID="{8998E072-4B1D-41CD-BE60-C9725522ED40}" presName="compNode" presStyleCnt="0"/>
      <dgm:spPr/>
    </dgm:pt>
    <dgm:pt modelId="{4B3288EE-5A66-4E21-AB53-D581419A3150}" type="pres">
      <dgm:prSet presAssocID="{8998E072-4B1D-41CD-BE60-C9725522ED40}" presName="iconBgRect" presStyleLbl="bgShp" presStyleIdx="3" presStyleCnt="4"/>
      <dgm:spPr>
        <a:solidFill>
          <a:schemeClr val="tx1">
            <a:lumMod val="10000"/>
            <a:lumOff val="90000"/>
          </a:schemeClr>
        </a:solidFill>
      </dgm:spPr>
    </dgm:pt>
    <dgm:pt modelId="{71DA7ABE-77DC-458B-B200-5BC4D2ECCCE8}" type="pres">
      <dgm:prSet presAssocID="{8998E072-4B1D-41CD-BE60-C9725522ED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7901ECB8-C9AD-42D8-B256-F9AF4AEEDE7A}" type="pres">
      <dgm:prSet presAssocID="{8998E072-4B1D-41CD-BE60-C9725522ED40}" presName="spaceRect" presStyleCnt="0"/>
      <dgm:spPr/>
    </dgm:pt>
    <dgm:pt modelId="{0CE94438-61DC-4F85-A71B-5A80C1974E98}" type="pres">
      <dgm:prSet presAssocID="{8998E072-4B1D-41CD-BE60-C9725522ED40}" presName="textRect" presStyleLbl="revTx" presStyleIdx="3" presStyleCnt="4">
        <dgm:presLayoutVars>
          <dgm:chMax val="1"/>
          <dgm:chPref val="1"/>
        </dgm:presLayoutVars>
      </dgm:prSet>
      <dgm:spPr/>
    </dgm:pt>
  </dgm:ptLst>
  <dgm:cxnLst>
    <dgm:cxn modelId="{4783592C-A5CF-4547-85CB-7746A9310AE0}" type="presOf" srcId="{AE7DCAAF-421D-405D-9A98-CA65923CF769}" destId="{49047FCC-693A-4014-9BB8-F9104E3A5AB1}" srcOrd="0" destOrd="0" presId="urn:microsoft.com/office/officeart/2018/2/layout/IconCircleList"/>
    <dgm:cxn modelId="{91341139-57CD-4959-B37A-8E9523D55F1F}" type="presOf" srcId="{C1F5DF09-90A1-432D-A488-22100B4E5054}" destId="{9B16F662-562E-4370-999F-A7060CCE7CDD}" srcOrd="0" destOrd="0" presId="urn:microsoft.com/office/officeart/2018/2/layout/IconCircleList"/>
    <dgm:cxn modelId="{7719435D-9861-4E4B-8C1E-5BE1C826A116}" srcId="{0EE4C227-6F99-46E3-9CC0-F0BF6E48D33B}" destId="{8998E072-4B1D-41CD-BE60-C9725522ED40}" srcOrd="3" destOrd="0" parTransId="{7151B8EE-4A33-464B-983B-522F7BB2A7F6}" sibTransId="{4E39600E-A19A-43B2-9FB0-9562CFE652C7}"/>
    <dgm:cxn modelId="{05806248-1F37-4672-8623-8CA20DBEC099}" type="presOf" srcId="{0EE4C227-6F99-46E3-9CC0-F0BF6E48D33B}" destId="{8EC8FFC3-4F9A-4361-8CDE-B5A1BF989C35}" srcOrd="0" destOrd="0" presId="urn:microsoft.com/office/officeart/2018/2/layout/IconCircleList"/>
    <dgm:cxn modelId="{175EDF4A-E310-4EC8-B0A2-5757E850F715}" type="presOf" srcId="{FC5BF1DD-055F-406B-A8BD-8CA91B16E789}" destId="{0E7FECAC-93CE-422B-A0E6-4FCCED81D922}" srcOrd="0" destOrd="0" presId="urn:microsoft.com/office/officeart/2018/2/layout/IconCircleList"/>
    <dgm:cxn modelId="{39922285-D330-4653-A22F-F0C9D94BC319}" srcId="{0EE4C227-6F99-46E3-9CC0-F0BF6E48D33B}" destId="{0A6425D2-31E0-4EF8-985A-E7734E1D6A8F}" srcOrd="0" destOrd="0" parTransId="{759B44D3-26B2-4C24-BFC5-B9C204757D6B}" sibTransId="{AE7DCAAF-421D-405D-9A98-CA65923CF769}"/>
    <dgm:cxn modelId="{D32EA397-105C-4D52-9A6C-5C89A8FBE84A}" type="presOf" srcId="{62B4AC15-F5E7-44B5-BDD7-CC7C860385D4}" destId="{591FAF8D-E924-49CF-B8F9-C4476B8D83BC}" srcOrd="0" destOrd="0" presId="urn:microsoft.com/office/officeart/2018/2/layout/IconCircleList"/>
    <dgm:cxn modelId="{E9D2639E-0DD5-4F00-9707-1D9D37B123F2}" type="presOf" srcId="{0A6425D2-31E0-4EF8-985A-E7734E1D6A8F}" destId="{EE22EF53-DE3C-4133-8ADE-1E7A0723AF5A}" srcOrd="0" destOrd="0" presId="urn:microsoft.com/office/officeart/2018/2/layout/IconCircleList"/>
    <dgm:cxn modelId="{8B6F13BC-7136-4C64-93C0-0646AF78442A}" type="presOf" srcId="{C4CEB896-C8B1-4300-9E5F-CAFE75DC41F8}" destId="{977C52A5-A8FC-4222-8ADA-3A91A60A34B2}" srcOrd="0" destOrd="0" presId="urn:microsoft.com/office/officeart/2018/2/layout/IconCircleList"/>
    <dgm:cxn modelId="{11F7EBC7-3446-4AA2-A371-ABCE11002CC8}" type="presOf" srcId="{8998E072-4B1D-41CD-BE60-C9725522ED40}" destId="{0CE94438-61DC-4F85-A71B-5A80C1974E98}" srcOrd="0" destOrd="0" presId="urn:microsoft.com/office/officeart/2018/2/layout/IconCircleList"/>
    <dgm:cxn modelId="{B08B4BEE-2DD6-47C6-BDEE-B02786501FC2}" srcId="{0EE4C227-6F99-46E3-9CC0-F0BF6E48D33B}" destId="{62B4AC15-F5E7-44B5-BDD7-CC7C860385D4}" srcOrd="1" destOrd="0" parTransId="{0A9E18C4-6439-49B2-B279-EE7149F58AE1}" sibTransId="{C4CEB896-C8B1-4300-9E5F-CAFE75DC41F8}"/>
    <dgm:cxn modelId="{6B83DFF0-4789-4219-A979-9281DD3A5507}" srcId="{0EE4C227-6F99-46E3-9CC0-F0BF6E48D33B}" destId="{C1F5DF09-90A1-432D-A488-22100B4E5054}" srcOrd="2" destOrd="0" parTransId="{F1788CD0-1FE9-4DC3-A3ED-BA8652382415}" sibTransId="{FC5BF1DD-055F-406B-A8BD-8CA91B16E789}"/>
    <dgm:cxn modelId="{CF765600-277F-4624-820B-12271A346781}" type="presParOf" srcId="{8EC8FFC3-4F9A-4361-8CDE-B5A1BF989C35}" destId="{6E8B0CBD-5FA4-4706-B181-ED79F5B21979}" srcOrd="0" destOrd="0" presId="urn:microsoft.com/office/officeart/2018/2/layout/IconCircleList"/>
    <dgm:cxn modelId="{CF14DA99-51FC-436B-A037-0EBC9DE8A6F5}" type="presParOf" srcId="{6E8B0CBD-5FA4-4706-B181-ED79F5B21979}" destId="{25CFF4E4-CFCF-493F-B10B-BA39A3F16216}" srcOrd="0" destOrd="0" presId="urn:microsoft.com/office/officeart/2018/2/layout/IconCircleList"/>
    <dgm:cxn modelId="{434F69F8-A4FD-4C8A-8E9D-C0C77B8391B7}" type="presParOf" srcId="{25CFF4E4-CFCF-493F-B10B-BA39A3F16216}" destId="{6C10AE2A-A32F-442D-8BEA-97CB2C9E6330}" srcOrd="0" destOrd="0" presId="urn:microsoft.com/office/officeart/2018/2/layout/IconCircleList"/>
    <dgm:cxn modelId="{0ECB86BC-D0AF-46D8-B16C-1E7C763089D1}" type="presParOf" srcId="{25CFF4E4-CFCF-493F-B10B-BA39A3F16216}" destId="{808DAF2B-CC44-4826-8B1E-C9C8117C4FD1}" srcOrd="1" destOrd="0" presId="urn:microsoft.com/office/officeart/2018/2/layout/IconCircleList"/>
    <dgm:cxn modelId="{E59761D0-D7B9-4AFF-B37C-34A8BB554C5E}" type="presParOf" srcId="{25CFF4E4-CFCF-493F-B10B-BA39A3F16216}" destId="{7164D89B-D227-4D35-BE21-B7B47FD94D12}" srcOrd="2" destOrd="0" presId="urn:microsoft.com/office/officeart/2018/2/layout/IconCircleList"/>
    <dgm:cxn modelId="{95C7D634-6C29-485C-A603-938551CEF1F8}" type="presParOf" srcId="{25CFF4E4-CFCF-493F-B10B-BA39A3F16216}" destId="{EE22EF53-DE3C-4133-8ADE-1E7A0723AF5A}" srcOrd="3" destOrd="0" presId="urn:microsoft.com/office/officeart/2018/2/layout/IconCircleList"/>
    <dgm:cxn modelId="{6AD5C5E8-C844-442B-916D-B329FC7B68F7}" type="presParOf" srcId="{6E8B0CBD-5FA4-4706-B181-ED79F5B21979}" destId="{49047FCC-693A-4014-9BB8-F9104E3A5AB1}" srcOrd="1" destOrd="0" presId="urn:microsoft.com/office/officeart/2018/2/layout/IconCircleList"/>
    <dgm:cxn modelId="{FFEE7C85-AF57-4AA8-908D-88A8264042D3}" type="presParOf" srcId="{6E8B0CBD-5FA4-4706-B181-ED79F5B21979}" destId="{E511838E-6D39-442B-A712-3774892BBFD9}" srcOrd="2" destOrd="0" presId="urn:microsoft.com/office/officeart/2018/2/layout/IconCircleList"/>
    <dgm:cxn modelId="{FCD22319-B56C-4E58-A39A-104E0B3FAA5F}" type="presParOf" srcId="{E511838E-6D39-442B-A712-3774892BBFD9}" destId="{390ADAED-8847-4D2E-82D0-2AEE927BA6B8}" srcOrd="0" destOrd="0" presId="urn:microsoft.com/office/officeart/2018/2/layout/IconCircleList"/>
    <dgm:cxn modelId="{3DB3B6D6-34AC-4459-B5E0-EE1144A03BDB}" type="presParOf" srcId="{E511838E-6D39-442B-A712-3774892BBFD9}" destId="{0563CD22-D5BA-440D-B13C-081654B71499}" srcOrd="1" destOrd="0" presId="urn:microsoft.com/office/officeart/2018/2/layout/IconCircleList"/>
    <dgm:cxn modelId="{9A744435-BAB5-4F92-B3FF-9F3FA951A04F}" type="presParOf" srcId="{E511838E-6D39-442B-A712-3774892BBFD9}" destId="{0BBDDA49-79EC-4AD3-97A7-0C65492591D0}" srcOrd="2" destOrd="0" presId="urn:microsoft.com/office/officeart/2018/2/layout/IconCircleList"/>
    <dgm:cxn modelId="{75ED7926-9956-453C-9826-8AF0986C8110}" type="presParOf" srcId="{E511838E-6D39-442B-A712-3774892BBFD9}" destId="{591FAF8D-E924-49CF-B8F9-C4476B8D83BC}" srcOrd="3" destOrd="0" presId="urn:microsoft.com/office/officeart/2018/2/layout/IconCircleList"/>
    <dgm:cxn modelId="{E93CDCBE-D196-49C0-B8F5-0E60B2B17173}" type="presParOf" srcId="{6E8B0CBD-5FA4-4706-B181-ED79F5B21979}" destId="{977C52A5-A8FC-4222-8ADA-3A91A60A34B2}" srcOrd="3" destOrd="0" presId="urn:microsoft.com/office/officeart/2018/2/layout/IconCircleList"/>
    <dgm:cxn modelId="{AF02FE3A-65C0-49AE-B2A8-0E8FDAAA7865}" type="presParOf" srcId="{6E8B0CBD-5FA4-4706-B181-ED79F5B21979}" destId="{708CFDEC-7B8A-4E48-8BD2-18FD70D95B70}" srcOrd="4" destOrd="0" presId="urn:microsoft.com/office/officeart/2018/2/layout/IconCircleList"/>
    <dgm:cxn modelId="{0B9B50C0-9E67-4712-AF14-0982957C44A9}" type="presParOf" srcId="{708CFDEC-7B8A-4E48-8BD2-18FD70D95B70}" destId="{13DE5751-0FF3-432D-BABC-6746F1CAB08F}" srcOrd="0" destOrd="0" presId="urn:microsoft.com/office/officeart/2018/2/layout/IconCircleList"/>
    <dgm:cxn modelId="{94C5D1C9-E1F4-4812-B1D9-7122C36C8A5B}" type="presParOf" srcId="{708CFDEC-7B8A-4E48-8BD2-18FD70D95B70}" destId="{5BC70077-FC76-4CCD-A739-5850951E8739}" srcOrd="1" destOrd="0" presId="urn:microsoft.com/office/officeart/2018/2/layout/IconCircleList"/>
    <dgm:cxn modelId="{3C3D6897-1154-410E-8FD5-CE9F5F7A1AF3}" type="presParOf" srcId="{708CFDEC-7B8A-4E48-8BD2-18FD70D95B70}" destId="{204E57E7-BBCD-4F2D-8BA5-40B0447A0A69}" srcOrd="2" destOrd="0" presId="urn:microsoft.com/office/officeart/2018/2/layout/IconCircleList"/>
    <dgm:cxn modelId="{A7BFB95B-B9C5-4BA7-A7A0-D0DD1D18E68A}" type="presParOf" srcId="{708CFDEC-7B8A-4E48-8BD2-18FD70D95B70}" destId="{9B16F662-562E-4370-999F-A7060CCE7CDD}" srcOrd="3" destOrd="0" presId="urn:microsoft.com/office/officeart/2018/2/layout/IconCircleList"/>
    <dgm:cxn modelId="{CE892A1E-09A9-4433-8120-45D895584222}" type="presParOf" srcId="{6E8B0CBD-5FA4-4706-B181-ED79F5B21979}" destId="{0E7FECAC-93CE-422B-A0E6-4FCCED81D922}" srcOrd="5" destOrd="0" presId="urn:microsoft.com/office/officeart/2018/2/layout/IconCircleList"/>
    <dgm:cxn modelId="{FA66DC22-89B3-4474-BEEC-C7F8EEAFD9B8}" type="presParOf" srcId="{6E8B0CBD-5FA4-4706-B181-ED79F5B21979}" destId="{EA08329B-A43D-4ECB-9BD6-32C95BDE9A87}" srcOrd="6" destOrd="0" presId="urn:microsoft.com/office/officeart/2018/2/layout/IconCircleList"/>
    <dgm:cxn modelId="{25CCBEDD-B9D4-4DF7-BF6F-96C268906916}" type="presParOf" srcId="{EA08329B-A43D-4ECB-9BD6-32C95BDE9A87}" destId="{4B3288EE-5A66-4E21-AB53-D581419A3150}" srcOrd="0" destOrd="0" presId="urn:microsoft.com/office/officeart/2018/2/layout/IconCircleList"/>
    <dgm:cxn modelId="{22F0B459-6116-4915-B2B8-A0EBFDEE9487}" type="presParOf" srcId="{EA08329B-A43D-4ECB-9BD6-32C95BDE9A87}" destId="{71DA7ABE-77DC-458B-B200-5BC4D2ECCCE8}" srcOrd="1" destOrd="0" presId="urn:microsoft.com/office/officeart/2018/2/layout/IconCircleList"/>
    <dgm:cxn modelId="{E5E4BC5F-3DCC-4763-8BA5-8008563AE6D5}" type="presParOf" srcId="{EA08329B-A43D-4ECB-9BD6-32C95BDE9A87}" destId="{7901ECB8-C9AD-42D8-B256-F9AF4AEEDE7A}" srcOrd="2" destOrd="0" presId="urn:microsoft.com/office/officeart/2018/2/layout/IconCircleList"/>
    <dgm:cxn modelId="{045BEC2E-916E-4451-942A-E2C92FA2F7C4}" type="presParOf" srcId="{EA08329B-A43D-4ECB-9BD6-32C95BDE9A87}" destId="{0CE94438-61DC-4F85-A71B-5A80C1974E9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0AE2A-A32F-442D-8BEA-97CB2C9E6330}">
      <dsp:nvSpPr>
        <dsp:cNvPr id="0" name=""/>
        <dsp:cNvSpPr/>
      </dsp:nvSpPr>
      <dsp:spPr>
        <a:xfrm>
          <a:off x="263470" y="839444"/>
          <a:ext cx="1362307" cy="1362307"/>
        </a:xfrm>
        <a:prstGeom prst="ellipse">
          <a:avLst/>
        </a:prstGeom>
        <a:solidFill>
          <a:schemeClr val="tx1">
            <a:lumMod val="10000"/>
            <a:lumOff val="90000"/>
          </a:schemeClr>
        </a:solidFill>
        <a:ln>
          <a:noFill/>
        </a:ln>
        <a:effectLst/>
      </dsp:spPr>
      <dsp:style>
        <a:lnRef idx="0">
          <a:scrgbClr r="0" g="0" b="0"/>
        </a:lnRef>
        <a:fillRef idx="1">
          <a:scrgbClr r="0" g="0" b="0"/>
        </a:fillRef>
        <a:effectRef idx="0">
          <a:scrgbClr r="0" g="0" b="0"/>
        </a:effectRef>
        <a:fontRef idx="minor"/>
      </dsp:style>
    </dsp:sp>
    <dsp:sp modelId="{808DAF2B-CC44-4826-8B1E-C9C8117C4FD1}">
      <dsp:nvSpPr>
        <dsp:cNvPr id="0" name=""/>
        <dsp:cNvSpPr/>
      </dsp:nvSpPr>
      <dsp:spPr>
        <a:xfrm>
          <a:off x="549554" y="1125528"/>
          <a:ext cx="790138" cy="7901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22EF53-DE3C-4133-8ADE-1E7A0723AF5A}">
      <dsp:nvSpPr>
        <dsp:cNvPr id="0" name=""/>
        <dsp:cNvSpPr/>
      </dsp:nvSpPr>
      <dsp:spPr>
        <a:xfrm>
          <a:off x="1917700" y="839444"/>
          <a:ext cx="3211152" cy="136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Arial "/>
            </a:rPr>
            <a:t>Hypercare is a dedicated support period following the launches of Workday Student. Launch 1 Hypercare begins as soon as the system launches on October 4, 2023, and continues through Launch 2. </a:t>
          </a:r>
        </a:p>
      </dsp:txBody>
      <dsp:txXfrm>
        <a:off x="1917700" y="839444"/>
        <a:ext cx="3211152" cy="1362307"/>
      </dsp:txXfrm>
    </dsp:sp>
    <dsp:sp modelId="{390ADAED-8847-4D2E-82D0-2AEE927BA6B8}">
      <dsp:nvSpPr>
        <dsp:cNvPr id="0" name=""/>
        <dsp:cNvSpPr/>
      </dsp:nvSpPr>
      <dsp:spPr>
        <a:xfrm>
          <a:off x="5688372" y="839444"/>
          <a:ext cx="1362307" cy="1362307"/>
        </a:xfrm>
        <a:prstGeom prst="ellipse">
          <a:avLst/>
        </a:prstGeom>
        <a:solidFill>
          <a:schemeClr val="tx1">
            <a:lumMod val="10000"/>
            <a:lumOff val="90000"/>
          </a:schemeClr>
        </a:solidFill>
        <a:ln>
          <a:noFill/>
        </a:ln>
        <a:effectLst/>
      </dsp:spPr>
      <dsp:style>
        <a:lnRef idx="0">
          <a:scrgbClr r="0" g="0" b="0"/>
        </a:lnRef>
        <a:fillRef idx="1">
          <a:scrgbClr r="0" g="0" b="0"/>
        </a:fillRef>
        <a:effectRef idx="0">
          <a:scrgbClr r="0" g="0" b="0"/>
        </a:effectRef>
        <a:fontRef idx="minor"/>
      </dsp:style>
    </dsp:sp>
    <dsp:sp modelId="{0563CD22-D5BA-440D-B13C-081654B71499}">
      <dsp:nvSpPr>
        <dsp:cNvPr id="0" name=""/>
        <dsp:cNvSpPr/>
      </dsp:nvSpPr>
      <dsp:spPr>
        <a:xfrm>
          <a:off x="5974456" y="1125528"/>
          <a:ext cx="790138" cy="7901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1FAF8D-E924-49CF-B8F9-C4476B8D83BC}">
      <dsp:nvSpPr>
        <dsp:cNvPr id="0" name=""/>
        <dsp:cNvSpPr/>
      </dsp:nvSpPr>
      <dsp:spPr>
        <a:xfrm>
          <a:off x="7342602" y="839444"/>
          <a:ext cx="3211152" cy="136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Arial "/>
            </a:rPr>
            <a:t>Hypercare support will be provided by the Integrated Renewal Program – Student (IRP Student) staff in partnership with key Enrolment Services, Integrated Service Centre, and UBC IT groups. </a:t>
          </a:r>
        </a:p>
      </dsp:txBody>
      <dsp:txXfrm>
        <a:off x="7342602" y="839444"/>
        <a:ext cx="3211152" cy="1362307"/>
      </dsp:txXfrm>
    </dsp:sp>
    <dsp:sp modelId="{13DE5751-0FF3-432D-BABC-6746F1CAB08F}">
      <dsp:nvSpPr>
        <dsp:cNvPr id="0" name=""/>
        <dsp:cNvSpPr/>
      </dsp:nvSpPr>
      <dsp:spPr>
        <a:xfrm>
          <a:off x="263470" y="3103673"/>
          <a:ext cx="1362307" cy="1362307"/>
        </a:xfrm>
        <a:prstGeom prst="ellipse">
          <a:avLst/>
        </a:prstGeom>
        <a:solidFill>
          <a:schemeClr val="tx1">
            <a:lumMod val="10000"/>
            <a:lumOff val="90000"/>
          </a:schemeClr>
        </a:solidFill>
        <a:ln>
          <a:noFill/>
        </a:ln>
        <a:effectLst/>
      </dsp:spPr>
      <dsp:style>
        <a:lnRef idx="0">
          <a:scrgbClr r="0" g="0" b="0"/>
        </a:lnRef>
        <a:fillRef idx="1">
          <a:scrgbClr r="0" g="0" b="0"/>
        </a:fillRef>
        <a:effectRef idx="0">
          <a:scrgbClr r="0" g="0" b="0"/>
        </a:effectRef>
        <a:fontRef idx="minor"/>
      </dsp:style>
    </dsp:sp>
    <dsp:sp modelId="{5BC70077-FC76-4CCD-A739-5850951E8739}">
      <dsp:nvSpPr>
        <dsp:cNvPr id="0" name=""/>
        <dsp:cNvSpPr/>
      </dsp:nvSpPr>
      <dsp:spPr>
        <a:xfrm>
          <a:off x="549554" y="3389758"/>
          <a:ext cx="790138" cy="7901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6F662-562E-4370-999F-A7060CCE7CDD}">
      <dsp:nvSpPr>
        <dsp:cNvPr id="0" name=""/>
        <dsp:cNvSpPr/>
      </dsp:nvSpPr>
      <dsp:spPr>
        <a:xfrm>
          <a:off x="1917700" y="3103673"/>
          <a:ext cx="3211152" cy="136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rtl="0">
            <a:lnSpc>
              <a:spcPct val="100000"/>
            </a:lnSpc>
            <a:spcBef>
              <a:spcPct val="0"/>
            </a:spcBef>
            <a:spcAft>
              <a:spcPct val="35000"/>
            </a:spcAft>
            <a:buNone/>
          </a:pPr>
          <a:r>
            <a:rPr lang="en-US" sz="1500" kern="1200">
              <a:latin typeface="Arial "/>
            </a:rPr>
            <a:t>After Go Live, the Hypercare leadership team meets daily to review ServiceNow reporting (looking at volumes, trends) and prioritizes issues based on urgency and impact. </a:t>
          </a:r>
        </a:p>
      </dsp:txBody>
      <dsp:txXfrm>
        <a:off x="1917700" y="3103673"/>
        <a:ext cx="3211152" cy="1362307"/>
      </dsp:txXfrm>
    </dsp:sp>
    <dsp:sp modelId="{4B3288EE-5A66-4E21-AB53-D581419A3150}">
      <dsp:nvSpPr>
        <dsp:cNvPr id="0" name=""/>
        <dsp:cNvSpPr/>
      </dsp:nvSpPr>
      <dsp:spPr>
        <a:xfrm>
          <a:off x="5688372" y="3103673"/>
          <a:ext cx="1362307" cy="1362307"/>
        </a:xfrm>
        <a:prstGeom prst="ellipse">
          <a:avLst/>
        </a:prstGeom>
        <a:solidFill>
          <a:schemeClr val="tx1">
            <a:lumMod val="10000"/>
            <a:lumOff val="90000"/>
          </a:schemeClr>
        </a:solidFill>
        <a:ln>
          <a:noFill/>
        </a:ln>
        <a:effectLst/>
      </dsp:spPr>
      <dsp:style>
        <a:lnRef idx="0">
          <a:scrgbClr r="0" g="0" b="0"/>
        </a:lnRef>
        <a:fillRef idx="1">
          <a:scrgbClr r="0" g="0" b="0"/>
        </a:fillRef>
        <a:effectRef idx="0">
          <a:scrgbClr r="0" g="0" b="0"/>
        </a:effectRef>
        <a:fontRef idx="minor"/>
      </dsp:style>
    </dsp:sp>
    <dsp:sp modelId="{71DA7ABE-77DC-458B-B200-5BC4D2ECCCE8}">
      <dsp:nvSpPr>
        <dsp:cNvPr id="0" name=""/>
        <dsp:cNvSpPr/>
      </dsp:nvSpPr>
      <dsp:spPr>
        <a:xfrm>
          <a:off x="5974456" y="3389758"/>
          <a:ext cx="790138" cy="7901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E94438-61DC-4F85-A71B-5A80C1974E98}">
      <dsp:nvSpPr>
        <dsp:cNvPr id="0" name=""/>
        <dsp:cNvSpPr/>
      </dsp:nvSpPr>
      <dsp:spPr>
        <a:xfrm>
          <a:off x="7342602" y="3103673"/>
          <a:ext cx="3211152" cy="1362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latin typeface="Arial "/>
              <a:cs typeface="Arial"/>
            </a:rPr>
            <a:t>L1 users received communications from IRP Student channels with how-to instructions to get Workday Student support.</a:t>
          </a:r>
        </a:p>
      </dsp:txBody>
      <dsp:txXfrm>
        <a:off x="7342602" y="3103673"/>
        <a:ext cx="3211152" cy="136230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5037B1-390A-4C16-B8F5-369D3F0A33D4}" type="datetimeFigureOut">
              <a:rPr lang="en-US" smtClean="0"/>
              <a:t>1/25/2024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469F0-8E1B-4483-9CB9-C6BC38D076FB}" type="slidenum">
              <a:rPr lang="en-US" smtClean="0"/>
              <a:t>‹#›</a:t>
            </a:fld>
            <a:endParaRPr lang="en-US"/>
          </a:p>
        </p:txBody>
      </p:sp>
    </p:spTree>
    <p:extLst>
      <p:ext uri="{BB962C8B-B14F-4D97-AF65-F5344CB8AC3E}">
        <p14:creationId xmlns:p14="http://schemas.microsoft.com/office/powerpoint/2010/main" val="2936210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7A74B-9ED5-445E-921F-0BB1EECA0649}"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D708A-98C8-460C-8894-8A374E2A9E06}" type="slidenum">
              <a:rPr lang="en-US" smtClean="0"/>
              <a:t>‹#›</a:t>
            </a:fld>
            <a:endParaRPr lang="en-US"/>
          </a:p>
        </p:txBody>
      </p:sp>
    </p:spTree>
    <p:extLst>
      <p:ext uri="{BB962C8B-B14F-4D97-AF65-F5344CB8AC3E}">
        <p14:creationId xmlns:p14="http://schemas.microsoft.com/office/powerpoint/2010/main" val="265257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rategicplan.ubc.c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universitycounsel.ubc.ca/subject-areas/access-and-privacy-general/useful-resourc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163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200" b="0" kern="1200" noProof="0">
              <a:solidFill>
                <a:schemeClr val="tx1"/>
              </a:solidFill>
              <a:effectLst/>
              <a:latin typeface="Whitney Book" pitchFamily="50"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61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948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624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938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highlight>
                  <a:srgbClr val="FFFF00"/>
                </a:highlight>
                <a:latin typeface="+mn-lt"/>
                <a:ea typeface="+mn-ea"/>
                <a:cs typeface="+mn-cs"/>
              </a:rPr>
              <a:t>WHY IS UBC RENEWING ITS STUDENT INFORMATION SYSTEM?</a:t>
            </a:r>
          </a:p>
          <a:p>
            <a:endParaRPr lang="en-US" sz="1200" b="1"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Workday Student will be replacing UBC's legacy student information system to transition to a modern educational experience. </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We’re making the change because:</a:t>
            </a:r>
          </a:p>
          <a:p>
            <a:endParaRPr lang="en-US" sz="1200" b="0"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It’s part of UBC’s strategic plan – </a:t>
            </a:r>
            <a:r>
              <a:rPr lang="en-US" sz="1200" b="0" i="1" u="sng" kern="1200" dirty="0">
                <a:solidFill>
                  <a:schemeClr val="tx1"/>
                </a:solidFill>
                <a:effectLst/>
                <a:highlight>
                  <a:srgbClr val="FFFF00"/>
                </a:highlight>
                <a:latin typeface="+mn-lt"/>
                <a:ea typeface="+mn-ea"/>
                <a:cs typeface="+mn-cs"/>
                <a:hlinkClick r:id="rId3"/>
              </a:rPr>
              <a:t>Shaping UBC’s Next Century</a:t>
            </a:r>
            <a:r>
              <a:rPr lang="en-US" sz="1200" b="0" i="0" kern="1200" dirty="0">
                <a:solidFill>
                  <a:schemeClr val="tx1"/>
                </a:solidFill>
                <a:effectLst/>
                <a:highlight>
                  <a:srgbClr val="FFFF00"/>
                </a:highlight>
                <a:latin typeface="+mn-lt"/>
                <a:ea typeface="+mn-ea"/>
                <a:cs typeface="+mn-cs"/>
              </a:rPr>
              <a:t>, was announced as UBC embarked on its next century as a leading public university. A primary goal of this plan is the complete renewal of UBC’s core systems (HR, finance, and student information). The HR and finance Workday components of the Integrated Renewal Program successfully went live with Release 1 in November 2020. The next step and current phase of the renewal, Workday Student, focuses on the renewal and modernization of UBC’s student information system.</a:t>
            </a:r>
            <a:endParaRPr lang="en-US" sz="1200" b="1"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The SIS is 35+ years old – </a:t>
            </a:r>
            <a:r>
              <a:rPr lang="en-US" sz="1200" b="0" i="0" kern="1200" dirty="0">
                <a:solidFill>
                  <a:schemeClr val="tx1"/>
                </a:solidFill>
                <a:effectLst/>
                <a:highlight>
                  <a:srgbClr val="FFFF00"/>
                </a:highlight>
                <a:latin typeface="+mn-lt"/>
                <a:ea typeface="+mn-ea"/>
                <a:cs typeface="+mn-cs"/>
              </a:rPr>
              <a:t>The legacy SIS was released over 35 years ago, and the capabilities that the system was designed with, does not match the needs of the university today. </a:t>
            </a:r>
          </a:p>
          <a:p>
            <a:r>
              <a:rPr lang="en-US" sz="1200" b="1" i="0" kern="1200" dirty="0">
                <a:solidFill>
                  <a:schemeClr val="tx1"/>
                </a:solidFill>
                <a:effectLst/>
                <a:highlight>
                  <a:srgbClr val="FFFF00"/>
                </a:highlight>
                <a:latin typeface="+mn-lt"/>
                <a:ea typeface="+mn-ea"/>
                <a:cs typeface="+mn-cs"/>
              </a:rPr>
              <a:t>Moving to the new system helps to prevent potential risks for the university – </a:t>
            </a:r>
            <a:r>
              <a:rPr lang="en-US" sz="1200" b="0" i="0" kern="1200" dirty="0">
                <a:solidFill>
                  <a:schemeClr val="tx1"/>
                </a:solidFill>
                <a:effectLst/>
                <a:highlight>
                  <a:srgbClr val="FFFF00"/>
                </a:highlight>
                <a:latin typeface="+mn-lt"/>
                <a:ea typeface="+mn-ea"/>
                <a:cs typeface="+mn-cs"/>
              </a:rPr>
              <a:t>As UBC’s legacy SIS was launched over 35 years ago, there are numerous foundational issues. Many system components and integrations are no longer supported by the companies that produced them. This fragility could result in reputational, operational, and financial risk for UBC. By investing in Workday, UBC is enhancing security and stability in our core systems, and moving away from paper-based and manual processes. </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This renewed, reliable, and secure student information system will serve as a foundation for a modern educational experience, and support UBC’s academic mission, both today and into the future.</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Under the umbrella of Workday, Student Administration, HR, and Finance will become part of one, integrated system, providing reliable data and more efficient processes to support our UBC community.</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This includes:</a:t>
            </a:r>
          </a:p>
          <a:p>
            <a:endParaRPr lang="en-US" sz="1200" b="0"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Renewed and Modern Systems – </a:t>
            </a:r>
            <a:r>
              <a:rPr lang="en-US" sz="1200" b="0" i="0" kern="1200" dirty="0">
                <a:solidFill>
                  <a:schemeClr val="tx1"/>
                </a:solidFill>
                <a:effectLst/>
                <a:highlight>
                  <a:srgbClr val="FFFF00"/>
                </a:highlight>
                <a:latin typeface="+mn-lt"/>
                <a:ea typeface="+mn-ea"/>
                <a:cs typeface="+mn-cs"/>
              </a:rPr>
              <a:t>As the anchor of the new digital system, Workday will provide one cohesive platform where Workday HR/Finance and Student will operate simultaneously. Additionally, point solutions are being developed to complement and enhance the functionality of Workday, and create a more interconnected system of information technology resources that function as one unit.</a:t>
            </a:r>
            <a:endParaRPr lang="en-US" sz="1200" b="1"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More Efficient Processes – </a:t>
            </a:r>
            <a:r>
              <a:rPr lang="en-US" sz="1200" b="0" i="0" kern="1200" dirty="0">
                <a:solidFill>
                  <a:schemeClr val="tx1"/>
                </a:solidFill>
                <a:effectLst/>
                <a:highlight>
                  <a:srgbClr val="FFFF00"/>
                </a:highlight>
                <a:latin typeface="+mn-lt"/>
                <a:ea typeface="+mn-ea"/>
                <a:cs typeface="+mn-cs"/>
              </a:rPr>
              <a:t>With this change to the new system comes exciting new possibilities and efficiencies in our day-to-day work and operations. As Workday HR/Finance and Student will operate simultaneously, it will provide convenience and cohesion for users to conduct work across both areas on a single platform and with one sign-on. </a:t>
            </a:r>
            <a:endParaRPr lang="en-US" sz="1200" b="1"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Access to Reliable Data – </a:t>
            </a:r>
            <a:r>
              <a:rPr lang="en-US" sz="1200" b="0" i="0" kern="1200" dirty="0">
                <a:solidFill>
                  <a:schemeClr val="tx1"/>
                </a:solidFill>
                <a:effectLst/>
                <a:highlight>
                  <a:srgbClr val="FFFF00"/>
                </a:highlight>
                <a:latin typeface="+mn-lt"/>
                <a:ea typeface="+mn-ea"/>
                <a:cs typeface="+mn-cs"/>
              </a:rPr>
              <a:t>Workday’s software and data are delivered to users via the cloud and hosted at a data center in Canada. This provides much needed security and stability, ensuring the safety of student data in line with </a:t>
            </a:r>
            <a:r>
              <a:rPr lang="en-US" sz="1200" b="0" i="0" u="sng" kern="1200" dirty="0">
                <a:solidFill>
                  <a:schemeClr val="tx1"/>
                </a:solidFill>
                <a:effectLst/>
                <a:highlight>
                  <a:srgbClr val="FFFF00"/>
                </a:highlight>
                <a:latin typeface="+mn-lt"/>
                <a:ea typeface="+mn-ea"/>
                <a:cs typeface="+mn-cs"/>
                <a:hlinkClick r:id="rId4"/>
              </a:rPr>
              <a:t>UBC privacy standards</a:t>
            </a:r>
            <a:r>
              <a:rPr lang="en-US" sz="1200" b="0" i="0" kern="1200" dirty="0">
                <a:solidFill>
                  <a:schemeClr val="tx1"/>
                </a:solidFill>
                <a:effectLst/>
                <a:highlight>
                  <a:srgbClr val="FFFF00"/>
                </a:highlight>
                <a:latin typeface="+mn-lt"/>
                <a:ea typeface="+mn-ea"/>
                <a:cs typeface="+mn-cs"/>
              </a:rPr>
              <a:t>.</a:t>
            </a:r>
            <a:endParaRPr lang="en-US" sz="1200" b="1" i="0" kern="1200" dirty="0">
              <a:solidFill>
                <a:schemeClr val="tx1"/>
              </a:solidFill>
              <a:effectLst/>
              <a:highlight>
                <a:srgbClr val="FFFF00"/>
              </a:highlight>
              <a:latin typeface="+mn-lt"/>
              <a:ea typeface="+mn-ea"/>
              <a:cs typeface="+mn-cs"/>
            </a:endParaRPr>
          </a:p>
          <a:p>
            <a:r>
              <a:rPr lang="en-US" sz="1200" b="1" i="0" kern="1200" dirty="0">
                <a:solidFill>
                  <a:schemeClr val="tx1"/>
                </a:solidFill>
                <a:effectLst/>
                <a:highlight>
                  <a:srgbClr val="FFFF00"/>
                </a:highlight>
                <a:latin typeface="+mn-lt"/>
                <a:ea typeface="+mn-ea"/>
                <a:cs typeface="+mn-cs"/>
              </a:rPr>
              <a:t>Future-proofing systems – </a:t>
            </a:r>
            <a:r>
              <a:rPr lang="en-US" sz="1200" b="0" i="0" kern="1200" dirty="0">
                <a:solidFill>
                  <a:schemeClr val="tx1"/>
                </a:solidFill>
                <a:effectLst/>
                <a:highlight>
                  <a:srgbClr val="FFFF00"/>
                </a:highlight>
                <a:latin typeface="+mn-lt"/>
                <a:ea typeface="+mn-ea"/>
                <a:cs typeface="+mn-cs"/>
              </a:rPr>
              <a:t>As the foundational system evolves over time, ongoing continuous improvements will lead to even further efficiencies and continue to evolve with the university and it’s needs. </a:t>
            </a:r>
            <a:endParaRPr lang="en-US" sz="1200" b="1" i="0" kern="1200" dirty="0">
              <a:solidFill>
                <a:schemeClr val="tx1"/>
              </a:solidFill>
              <a:effectLst/>
              <a:highlight>
                <a:srgbClr val="FFFF00"/>
              </a:highlight>
              <a:latin typeface="+mn-lt"/>
              <a:ea typeface="+mn-ea"/>
              <a:cs typeface="+mn-cs"/>
            </a:endParaRPr>
          </a:p>
          <a:p>
            <a:endParaRPr lang="en-US" sz="1200" b="1"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As we approach the launch, system users will be onboarded and trained to ensure everyone is well-prepared for this transition. </a:t>
            </a:r>
          </a:p>
          <a:p>
            <a:endParaRPr lang="en-US" sz="1200" b="0" i="0" kern="1200" dirty="0">
              <a:solidFill>
                <a:schemeClr val="tx1"/>
              </a:solidFill>
              <a:effectLst/>
              <a:highlight>
                <a:srgbClr val="FFFF00"/>
              </a:highlight>
              <a:latin typeface="+mn-lt"/>
              <a:ea typeface="+mn-ea"/>
              <a:cs typeface="+mn-cs"/>
            </a:endParaRPr>
          </a:p>
          <a:p>
            <a:r>
              <a:rPr lang="en-US" sz="1200" b="0" i="0" kern="1200" dirty="0">
                <a:solidFill>
                  <a:schemeClr val="tx1"/>
                </a:solidFill>
                <a:effectLst/>
                <a:highlight>
                  <a:srgbClr val="FFFF00"/>
                </a:highlight>
                <a:latin typeface="+mn-lt"/>
                <a:ea typeface="+mn-ea"/>
                <a:cs typeface="+mn-cs"/>
              </a:rPr>
              <a:t>With the implementation of Workday, our community at UBC is well-positioned to become more efficient, interconnected, and informed through the use of modern, future-proofed systems and reliable data.</a:t>
            </a:r>
            <a:r>
              <a:rPr lang="en-US" sz="1200" b="1" i="0" kern="1200" dirty="0">
                <a:solidFill>
                  <a:schemeClr val="tx1"/>
                </a:solidFill>
                <a:effectLst/>
                <a:highlight>
                  <a:srgbClr val="FFFF00"/>
                </a:highligh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F13D708A-98C8-460C-8894-8A374E2A9E06}" type="slidenum">
              <a:rPr lang="en-US" smtClean="0"/>
              <a:t>24</a:t>
            </a:fld>
            <a:endParaRPr lang="en-US"/>
          </a:p>
        </p:txBody>
      </p:sp>
    </p:spTree>
    <p:extLst>
      <p:ext uri="{BB962C8B-B14F-4D97-AF65-F5344CB8AC3E}">
        <p14:creationId xmlns:p14="http://schemas.microsoft.com/office/powerpoint/2010/main" val="18927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highlight>
                  <a:srgbClr val="00FF00"/>
                </a:highlight>
                <a:latin typeface="Whitney Book" pitchFamily="50" charset="0"/>
                <a:ea typeface="+mn-ea"/>
                <a:cs typeface="+mn-cs"/>
              </a:rPr>
              <a:t>TRANSITION NETWORK OVERVIEW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dk1"/>
              </a:solidFill>
              <a:highlight>
                <a:srgbClr val="00FF00"/>
              </a:highlight>
              <a:latin typeface="Whitney Boo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highlight>
                  <a:srgbClr val="00FF00"/>
                </a:highlight>
                <a:latin typeface="+mn-lt"/>
                <a:ea typeface="+mn-ea"/>
                <a:cs typeface="+mn-cs"/>
              </a:rPr>
              <a:t>Large organizational changes, such as the transition to Workday Student, require a thoughtful and structured approach to planning and implementation. </a:t>
            </a:r>
            <a:r>
              <a:rPr lang="en-US" sz="1200" b="0" kern="1200" dirty="0">
                <a:solidFill>
                  <a:schemeClr val="dk1"/>
                </a:solidFill>
                <a:highlight>
                  <a:srgbClr val="00FF00"/>
                </a:highlight>
                <a:latin typeface="Whitney Book" pitchFamily="50" charset="0"/>
                <a:ea typeface="+mn-ea"/>
                <a:cs typeface="+mn-cs"/>
              </a:rPr>
              <a:t>Last year, to effectively support the UBC community with this transition, IRP Student formed the Transition Network, comprised of Primary Transition Leads, (PTLs) and Local Transition Leads (LTLs) embedded in faculties and units, and Community Engagement Partners (CEPs) from IRP Student. These roles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dk1"/>
              </a:solidFill>
              <a:highlight>
                <a:srgbClr val="00FF00"/>
              </a:highlight>
              <a:latin typeface="Whitney Book" pitchFamily="50" charset="0"/>
              <a:ea typeface="+mn-ea"/>
              <a:cs typeface="+mn-cs"/>
            </a:endParaRPr>
          </a:p>
          <a:p>
            <a:pPr marL="171450" indent="-171450" rtl="0" fontAlgn="base">
              <a:buFont typeface="Arial" panose="020B0604020202020204" pitchFamily="34" charset="0"/>
              <a:buChar char="•"/>
            </a:pPr>
            <a:r>
              <a:rPr lang="en-US" sz="1200" b="1" i="0" kern="1200" dirty="0">
                <a:solidFill>
                  <a:schemeClr val="tx1"/>
                </a:solidFill>
                <a:effectLst/>
                <a:highlight>
                  <a:srgbClr val="00FF00"/>
                </a:highlight>
                <a:latin typeface="+mn-lt"/>
                <a:ea typeface="+mn-ea"/>
                <a:cs typeface="+mn-cs"/>
              </a:rPr>
              <a:t>Primary Transition Leads (PTL) </a:t>
            </a:r>
            <a:r>
              <a:rPr lang="en-US" sz="1200" b="0" i="0" kern="1200" dirty="0">
                <a:solidFill>
                  <a:schemeClr val="tx1"/>
                </a:solidFill>
                <a:effectLst/>
                <a:highlight>
                  <a:srgbClr val="00FF00"/>
                </a:highlight>
                <a:latin typeface="+mn-lt"/>
                <a:ea typeface="+mn-ea"/>
                <a:cs typeface="+mn-cs"/>
              </a:rPr>
              <a:t>act as primary liaisons between the major unit (e.g., Faculty, VP unit) and the IRP Student team and act as key facilitators of their unit’s academic transformation and transition to new processes. </a:t>
            </a:r>
          </a:p>
          <a:p>
            <a:pPr marL="171450" indent="-171450" rtl="0" fontAlgn="base">
              <a:buFont typeface="Arial" panose="020B0604020202020204" pitchFamily="34" charset="0"/>
              <a:buChar char="•"/>
            </a:pPr>
            <a:r>
              <a:rPr lang="en-US" sz="1200" b="1" i="0" kern="1200" dirty="0">
                <a:solidFill>
                  <a:schemeClr val="tx1"/>
                </a:solidFill>
                <a:effectLst/>
                <a:highlight>
                  <a:srgbClr val="00FF00"/>
                </a:highlight>
                <a:latin typeface="+mn-lt"/>
                <a:ea typeface="+mn-ea"/>
                <a:cs typeface="+mn-cs"/>
              </a:rPr>
              <a:t>Local Transition Leads (LTL) </a:t>
            </a:r>
            <a:r>
              <a:rPr lang="en-US" sz="1200" b="0" i="0" kern="1200" dirty="0">
                <a:solidFill>
                  <a:schemeClr val="tx1"/>
                </a:solidFill>
                <a:effectLst/>
                <a:highlight>
                  <a:srgbClr val="00FF00"/>
                </a:highlight>
                <a:latin typeface="+mn-lt"/>
                <a:ea typeface="+mn-ea"/>
                <a:cs typeface="+mn-cs"/>
              </a:rPr>
              <a:t>are trusted experts in their areas who will support change and system adoption within a subunit (e.g., department, team). As the new system is launched, these individuals will become Go to resources. </a:t>
            </a:r>
          </a:p>
          <a:p>
            <a:pPr marL="171450" indent="-171450" rtl="0" fontAlgn="base">
              <a:buFont typeface="Arial" panose="020B0604020202020204" pitchFamily="34" charset="0"/>
              <a:buChar char="•"/>
            </a:pPr>
            <a:r>
              <a:rPr lang="en-US" sz="1200" b="1" i="0" kern="1200" dirty="0">
                <a:solidFill>
                  <a:schemeClr val="tx1"/>
                </a:solidFill>
                <a:effectLst/>
                <a:highlight>
                  <a:srgbClr val="00FF00"/>
                </a:highlight>
                <a:latin typeface="+mn-lt"/>
                <a:ea typeface="+mn-ea"/>
                <a:cs typeface="+mn-cs"/>
              </a:rPr>
              <a:t>Community Engagement Partners (CEPs</a:t>
            </a:r>
            <a:r>
              <a:rPr lang="en-US" sz="1200" b="0" i="0" kern="1200" dirty="0">
                <a:solidFill>
                  <a:schemeClr val="tx1"/>
                </a:solidFill>
                <a:effectLst/>
                <a:highlight>
                  <a:srgbClr val="00FF00"/>
                </a:highlight>
                <a:latin typeface="+mn-lt"/>
                <a:ea typeface="+mn-ea"/>
                <a:cs typeface="+mn-cs"/>
              </a:rPr>
              <a:t>) are members of the IRP Student team who bring knowledge and change management expertise to support each faculty/unit in a smooth transition.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highlight>
                <a:srgbClr val="00FF00"/>
              </a:highlight>
              <a:latin typeface="Whitney Boo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highlight>
                  <a:srgbClr val="00FF00"/>
                </a:highlight>
                <a:latin typeface="+mn-lt"/>
                <a:ea typeface="+mn-ea"/>
                <a:cs typeface="+mn-cs"/>
              </a:rPr>
              <a:t>PTLs meet with their assigned CEPs at least monthly to receive or provide updates, collaborate on change support and readiness assessment activities, share identified change impacts and review action plans, as well as exchange experiences and troubleshoot concerns.  </a:t>
            </a:r>
            <a:endParaRPr lang="en-US" sz="1200" b="0" kern="1200" dirty="0">
              <a:solidFill>
                <a:schemeClr val="dk1"/>
              </a:solidFill>
              <a:highlight>
                <a:srgbClr val="00FF00"/>
              </a:highlight>
              <a:latin typeface="Whitney Boo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highlight>
                <a:srgbClr val="00FF00"/>
              </a:highlight>
              <a:latin typeface="Whitney Boo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highlight>
                  <a:srgbClr val="00FF00"/>
                </a:highlight>
                <a:latin typeface="Whitney Book" pitchFamily="50" charset="0"/>
                <a:ea typeface="+mn-ea"/>
                <a:cs typeface="+mn-cs"/>
              </a:rPr>
              <a:t>CEPs bring knowledge and change management expertise to support each faculty and unit in their transition to Workday Student.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dk1"/>
              </a:solidFill>
              <a:highlight>
                <a:srgbClr val="00FF00"/>
              </a:highlight>
              <a:latin typeface="Whitney Book" pitchFamily="50"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highlight>
                  <a:srgbClr val="00FF00"/>
                </a:highlight>
                <a:latin typeface="+mn-lt"/>
                <a:ea typeface="+mn-ea"/>
                <a:cs typeface="+mn-cs"/>
              </a:rPr>
              <a:t>You can find a list of all Primary Transition Leads at think link in the chat &lt;</a:t>
            </a:r>
            <a:r>
              <a:rPr lang="en-US" sz="1200" b="0" i="0" kern="1200" dirty="0">
                <a:solidFill>
                  <a:schemeClr val="tx1"/>
                </a:solidFill>
                <a:effectLst/>
                <a:latin typeface="+mn-lt"/>
                <a:ea typeface="+mn-ea"/>
                <a:cs typeface="+mn-cs"/>
              </a:rPr>
              <a:t>https://irp.ubc.ca/transition-network-assignments &gt;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highlight>
                <a:srgbClr val="00FF00"/>
              </a:highligh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highlight>
                  <a:srgbClr val="00FF00"/>
                </a:highlight>
                <a:latin typeface="+mn-lt"/>
                <a:ea typeface="+mn-ea"/>
                <a:cs typeface="+mn-cs"/>
              </a:rPr>
              <a:t>Your PTL will be your primary source of information related to IRP Student and how the change is being managed in your faculty/unit. In the coming months IRP Student will be working with PTLs to formulate local transition plans, deliver training to impacted users, and prepare UBC for Launch 1 of Workday Student in October of 2023.</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60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771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MONTHLY UPDATE KEY MESSAGES – COPY FINAL MESSAGING IN THE NOTES FOR EACH SECTION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20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key messages have not been approved yet. They should be finalized today I believe.</a:t>
            </a:r>
          </a:p>
        </p:txBody>
      </p:sp>
      <p:sp>
        <p:nvSpPr>
          <p:cNvPr id="4" name="Slide Number Placeholder 3"/>
          <p:cNvSpPr>
            <a:spLocks noGrp="1"/>
          </p:cNvSpPr>
          <p:nvPr>
            <p:ph type="sldNum" sz="quarter" idx="5"/>
          </p:nvPr>
        </p:nvSpPr>
        <p:spPr/>
        <p:txBody>
          <a:bodyPr/>
          <a:lstStyle/>
          <a:p>
            <a:fld id="{F13D708A-98C8-460C-8894-8A374E2A9E06}" type="slidenum">
              <a:rPr lang="en-US" smtClean="0"/>
              <a:t>5</a:t>
            </a:fld>
            <a:endParaRPr lang="en-US"/>
          </a:p>
        </p:txBody>
      </p:sp>
    </p:spTree>
    <p:extLst>
      <p:ext uri="{BB962C8B-B14F-4D97-AF65-F5344CB8AC3E}">
        <p14:creationId xmlns:p14="http://schemas.microsoft.com/office/powerpoint/2010/main" val="235187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Workday Student will be launched through a phased approach, starting with Launch 1 in October 2023 and Launch 2 in February 2024. As of Launch 1 in October 2023 to September 2024, Classic SIS and Workday Student will run in parallel, meaning both systems will be live and in use; this is known as the Coexistence Period.  </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Phased Impacts during Coexistence </a:t>
            </a:r>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Launch 1</a:t>
            </a:r>
            <a:r>
              <a:rPr lang="en-US" sz="1200" b="0" i="0" kern="1200">
                <a:solidFill>
                  <a:schemeClr val="tx1"/>
                </a:solidFill>
                <a:effectLst/>
                <a:latin typeface="+mn-lt"/>
                <a:ea typeface="+mn-ea"/>
                <a:cs typeface="+mn-cs"/>
              </a:rPr>
              <a:t> (October 2023) mainly impacts UBC’s staff and faculty as they prepare for admissions, curriculum management, and scheduling activities for Winter 2024. All activities related to 2023 Winter and 2024 Summer will continue within Classic SIS during this period of time. </a:t>
            </a:r>
          </a:p>
          <a:p>
            <a:r>
              <a:rPr lang="en-US" sz="1200" b="0" i="0" kern="1200">
                <a:solidFill>
                  <a:schemeClr val="tx1"/>
                </a:solidFill>
                <a:effectLst/>
                <a:latin typeface="+mn-lt"/>
                <a:ea typeface="+mn-ea"/>
                <a:cs typeface="+mn-cs"/>
              </a:rPr>
              <a:t>During Coexistence, most activities will be required to be performed in one (single entry) and a few in both systems (dual entry). </a:t>
            </a:r>
          </a:p>
          <a:p>
            <a:r>
              <a:rPr lang="en-US" sz="1200" b="0" i="0" kern="1200">
                <a:solidFill>
                  <a:schemeClr val="tx1"/>
                </a:solidFill>
                <a:effectLst/>
                <a:latin typeface="+mn-lt"/>
                <a:ea typeface="+mn-ea"/>
                <a:cs typeface="+mn-cs"/>
              </a:rPr>
              <a:t>An example of a </a:t>
            </a:r>
            <a:r>
              <a:rPr lang="en-US" sz="1200" b="1" i="0" kern="1200">
                <a:solidFill>
                  <a:schemeClr val="tx1"/>
                </a:solidFill>
                <a:effectLst/>
                <a:latin typeface="+mn-lt"/>
                <a:ea typeface="+mn-ea"/>
                <a:cs typeface="+mn-cs"/>
              </a:rPr>
              <a:t>dual entry task</a:t>
            </a:r>
            <a:r>
              <a:rPr lang="en-US" sz="1200" b="0" i="0" kern="1200">
                <a:solidFill>
                  <a:schemeClr val="tx1"/>
                </a:solidFill>
                <a:effectLst/>
                <a:latin typeface="+mn-lt"/>
                <a:ea typeface="+mn-ea"/>
                <a:cs typeface="+mn-cs"/>
              </a:rPr>
              <a:t> for staff includes: </a:t>
            </a:r>
          </a:p>
          <a:p>
            <a:r>
              <a:rPr lang="en-US" sz="1200" b="0" i="0" kern="1200">
                <a:solidFill>
                  <a:schemeClr val="tx1"/>
                </a:solidFill>
                <a:effectLst/>
                <a:latin typeface="+mn-lt"/>
                <a:ea typeface="+mn-ea"/>
                <a:cs typeface="+mn-cs"/>
              </a:rPr>
              <a:t>Curriculum changes effective as of 2023 Winter or 2024 Summer will need to be completed in both Classic SIS and Workday Student. </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Launch 2</a:t>
            </a:r>
            <a:r>
              <a:rPr lang="en-US" sz="1200" b="0" i="0" kern="1200">
                <a:solidFill>
                  <a:schemeClr val="tx1"/>
                </a:solidFill>
                <a:effectLst/>
                <a:latin typeface="+mn-lt"/>
                <a:ea typeface="+mn-ea"/>
                <a:cs typeface="+mn-cs"/>
              </a:rPr>
              <a:t> (February 2024) will impact staff, faculty, and current students at UBC. Current students who are completing 2023 Winter and 2024 Summer sessions will manage administrative activities within Classic SIS, and all students (both current and new) will register and manage activities for 2024 Winter and beyond within Workday Student as of May 6, 2024. </a:t>
            </a:r>
          </a:p>
          <a:p>
            <a:r>
              <a:rPr lang="en-US" sz="1200" b="0" i="0" kern="1200">
                <a:solidFill>
                  <a:schemeClr val="tx1"/>
                </a:solidFill>
                <a:effectLst/>
                <a:latin typeface="+mn-lt"/>
                <a:ea typeface="+mn-ea"/>
                <a:cs typeface="+mn-cs"/>
              </a:rPr>
              <a:t>Examples of </a:t>
            </a:r>
            <a:r>
              <a:rPr lang="en-US" sz="1200" b="1" i="0" kern="1200">
                <a:solidFill>
                  <a:schemeClr val="tx1"/>
                </a:solidFill>
                <a:effectLst/>
                <a:latin typeface="+mn-lt"/>
                <a:ea typeface="+mn-ea"/>
                <a:cs typeface="+mn-cs"/>
              </a:rPr>
              <a:t>single/dual entry tasks</a:t>
            </a:r>
            <a:r>
              <a:rPr lang="en-US" sz="1200" b="0" i="0" kern="1200">
                <a:solidFill>
                  <a:schemeClr val="tx1"/>
                </a:solidFill>
                <a:effectLst/>
                <a:latin typeface="+mn-lt"/>
                <a:ea typeface="+mn-ea"/>
                <a:cs typeface="+mn-cs"/>
              </a:rPr>
              <a:t> for students, staff, and faculty include: </a:t>
            </a:r>
          </a:p>
          <a:p>
            <a:endParaRPr lang="en-US" sz="1200" b="0" i="0" kern="1200">
              <a:solidFill>
                <a:schemeClr val="tx1"/>
              </a:solidFill>
              <a:effectLst/>
              <a:latin typeface="+mn-lt"/>
              <a:ea typeface="+mn-ea"/>
              <a:cs typeface="+mn-cs"/>
            </a:endParaRPr>
          </a:p>
          <a:p>
            <a:r>
              <a:rPr lang="en-US" sz="1200" b="1" i="0" kern="1200">
                <a:solidFill>
                  <a:schemeClr val="tx1"/>
                </a:solidFill>
                <a:effectLst/>
                <a:latin typeface="+mn-lt"/>
                <a:ea typeface="+mn-ea"/>
                <a:cs typeface="+mn-cs"/>
              </a:rPr>
              <a:t>Students:</a:t>
            </a:r>
            <a:r>
              <a:rPr lang="en-US" sz="1200" b="0" i="0" kern="1200">
                <a:solidFill>
                  <a:schemeClr val="tx1"/>
                </a:solidFill>
                <a:effectLst/>
                <a:latin typeface="+mn-lt"/>
                <a:ea typeface="+mn-ea"/>
                <a:cs typeface="+mn-cs"/>
              </a:rPr>
              <a:t> </a:t>
            </a:r>
          </a:p>
          <a:p>
            <a:pPr lvl="1"/>
            <a:r>
              <a:rPr lang="en-US" sz="1200" b="1" i="0" kern="1200">
                <a:solidFill>
                  <a:schemeClr val="tx1"/>
                </a:solidFill>
                <a:effectLst/>
                <a:latin typeface="+mn-lt"/>
                <a:ea typeface="+mn-ea"/>
                <a:cs typeface="+mn-cs"/>
              </a:rPr>
              <a:t>Single Entry:</a:t>
            </a:r>
            <a:r>
              <a:rPr lang="en-US" sz="1200" b="0" i="0" kern="1200">
                <a:solidFill>
                  <a:schemeClr val="tx1"/>
                </a:solidFill>
                <a:effectLst/>
                <a:latin typeface="+mn-lt"/>
                <a:ea typeface="+mn-ea"/>
                <a:cs typeface="+mn-cs"/>
              </a:rPr>
              <a:t> Students graduating in Spring 2024, with a final session in 2023 Winter, or prior, can enter a change of address in the SIS only. </a:t>
            </a:r>
          </a:p>
          <a:p>
            <a:pPr lvl="1"/>
            <a:r>
              <a:rPr lang="en-US" sz="1200" b="1" i="0" kern="1200">
                <a:solidFill>
                  <a:schemeClr val="tx1"/>
                </a:solidFill>
                <a:effectLst/>
                <a:latin typeface="+mn-lt"/>
                <a:ea typeface="+mn-ea"/>
                <a:cs typeface="+mn-cs"/>
              </a:rPr>
              <a:t>Dual Entry:</a:t>
            </a:r>
            <a:r>
              <a:rPr lang="en-US" sz="1200" b="0" i="0" kern="1200">
                <a:solidFill>
                  <a:schemeClr val="tx1"/>
                </a:solidFill>
                <a:effectLst/>
                <a:latin typeface="+mn-lt"/>
                <a:ea typeface="+mn-ea"/>
                <a:cs typeface="+mn-cs"/>
              </a:rPr>
              <a:t> For students continuing their studies at UBC beyond the 2024 Summer session, a change of address will be required to be entered into both the SIS and Workday Student.</a:t>
            </a:r>
          </a:p>
          <a:p>
            <a:r>
              <a:rPr lang="en-US" sz="1200" b="1" i="0" kern="1200">
                <a:solidFill>
                  <a:schemeClr val="tx1"/>
                </a:solidFill>
                <a:effectLst/>
                <a:latin typeface="+mn-lt"/>
                <a:ea typeface="+mn-ea"/>
                <a:cs typeface="+mn-cs"/>
              </a:rPr>
              <a:t>Staff &amp; Faculty:</a:t>
            </a:r>
            <a:r>
              <a:rPr lang="en-US" sz="1200" b="0" i="0" kern="1200">
                <a:solidFill>
                  <a:schemeClr val="tx1"/>
                </a:solidFill>
                <a:effectLst/>
                <a:latin typeface="+mn-lt"/>
                <a:ea typeface="+mn-ea"/>
                <a:cs typeface="+mn-cs"/>
              </a:rPr>
              <a:t> </a:t>
            </a:r>
          </a:p>
          <a:p>
            <a:pPr lvl="1"/>
            <a:r>
              <a:rPr lang="en-US" sz="1200" b="1" i="0" kern="1200">
                <a:solidFill>
                  <a:schemeClr val="tx1"/>
                </a:solidFill>
                <a:effectLst/>
                <a:latin typeface="+mn-lt"/>
                <a:ea typeface="+mn-ea"/>
                <a:cs typeface="+mn-cs"/>
              </a:rPr>
              <a:t>Single Entry:</a:t>
            </a:r>
            <a:r>
              <a:rPr lang="en-US" sz="1200" b="0" i="0" kern="1200">
                <a:solidFill>
                  <a:schemeClr val="tx1"/>
                </a:solidFill>
                <a:effectLst/>
                <a:latin typeface="+mn-lt"/>
                <a:ea typeface="+mn-ea"/>
                <a:cs typeface="+mn-cs"/>
              </a:rPr>
              <a:t> Grades for 2023 Winter and 2024 Summer will be single entry into the SIS. These grades will be uploaded to Workday Student through an automated data sync. </a:t>
            </a:r>
          </a:p>
          <a:p>
            <a:pPr lvl="1"/>
            <a:r>
              <a:rPr lang="en-US" sz="1200" b="1" i="0" kern="1200">
                <a:solidFill>
                  <a:schemeClr val="tx1"/>
                </a:solidFill>
                <a:effectLst/>
                <a:latin typeface="+mn-lt"/>
                <a:ea typeface="+mn-ea"/>
                <a:cs typeface="+mn-cs"/>
              </a:rPr>
              <a:t>Dual Entry:</a:t>
            </a:r>
            <a:r>
              <a:rPr lang="en-US" sz="1200" b="0" i="0" kern="1200">
                <a:solidFill>
                  <a:schemeClr val="tx1"/>
                </a:solidFill>
                <a:effectLst/>
                <a:latin typeface="+mn-lt"/>
                <a:ea typeface="+mn-ea"/>
                <a:cs typeface="+mn-cs"/>
              </a:rPr>
              <a:t> Program of Study (</a:t>
            </a:r>
            <a:r>
              <a:rPr lang="en-US" sz="1200" b="0" i="0" kern="1200" err="1">
                <a:solidFill>
                  <a:schemeClr val="tx1"/>
                </a:solidFill>
                <a:effectLst/>
                <a:latin typeface="+mn-lt"/>
                <a:ea typeface="+mn-ea"/>
                <a:cs typeface="+mn-cs"/>
              </a:rPr>
              <a:t>PoS</a:t>
            </a:r>
            <a:r>
              <a:rPr lang="en-US" sz="1200" b="0" i="0" kern="1200">
                <a:solidFill>
                  <a:schemeClr val="tx1"/>
                </a:solidFill>
                <a:effectLst/>
                <a:latin typeface="+mn-lt"/>
                <a:ea typeface="+mn-ea"/>
                <a:cs typeface="+mn-cs"/>
              </a:rPr>
              <a:t>) changes will be required to be added into both systems during the Coexistence period. For example, should a student take a Leave of Absence for 2023 Winter or 2024 Summer, this would be reflected in both Workday Student and the SIS. </a:t>
            </a:r>
          </a:p>
          <a:p>
            <a:pPr lvl="1"/>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In the Fall of 2024, Classic SIS will go offline. All activities related to 2024 Winter and beyond will be exclusively managed through Workday Student.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02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990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dirty="0">
                <a:solidFill>
                  <a:schemeClr val="tx1"/>
                </a:solidFill>
                <a:effectLst/>
                <a:latin typeface="Whitney Book" pitchFamily="50" charset="0"/>
                <a:ea typeface="+mn-ea"/>
                <a:cs typeface="+mn-cs"/>
              </a:rPr>
              <a:t>Workday Student Basics Course &amp; Workday Student Reporting Course</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dirty="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kern="1200" dirty="0">
                <a:solidFill>
                  <a:schemeClr val="tx1"/>
                </a:solidFill>
                <a:effectLst/>
                <a:latin typeface="Whitney Book" pitchFamily="50" charset="0"/>
                <a:ea typeface="+mn-ea"/>
                <a:cs typeface="+mn-cs"/>
              </a:rPr>
              <a:t>Open to all faculty and staff and delivered online in Canvas, the goals of these courses are to provide basic training and guidance on Workday Student reports and to address common concerns and questions. </a:t>
            </a:r>
            <a:endParaRPr lang="en-US" sz="1200" b="1" kern="1200" dirty="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endParaRPr lang="en-US" sz="1200" b="1" kern="1200" dirty="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endParaRPr lang="en-US" sz="1200" b="1" kern="1200" dirty="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r>
              <a:rPr lang="en-US" sz="1200" b="1" kern="1200" dirty="0">
                <a:solidFill>
                  <a:schemeClr val="tx1"/>
                </a:solidFill>
                <a:effectLst/>
                <a:latin typeface="Whitney Book" pitchFamily="50" charset="0"/>
                <a:ea typeface="+mn-ea"/>
                <a:cs typeface="+mn-cs"/>
              </a:rPr>
              <a:t>Admissions Basics</a:t>
            </a:r>
          </a:p>
          <a:p>
            <a:endParaRPr lang="en-US" sz="1200" b="1" kern="1200" dirty="0">
              <a:solidFill>
                <a:schemeClr val="tx1"/>
              </a:solidFill>
              <a:effectLst/>
              <a:latin typeface="Whitney Book" pitchFamily="50" charset="0"/>
              <a:ea typeface="+mn-ea"/>
              <a:cs typeface="+mn-cs"/>
            </a:endParaRPr>
          </a:p>
          <a:p>
            <a:r>
              <a:rPr lang="en-US" sz="1200" b="0" kern="1200" dirty="0">
                <a:solidFill>
                  <a:schemeClr val="tx1"/>
                </a:solidFill>
                <a:effectLst/>
                <a:latin typeface="Whitney Book" pitchFamily="50" charset="0"/>
                <a:ea typeface="+mn-ea"/>
                <a:cs typeface="+mn-cs"/>
              </a:rPr>
              <a:t>This course contains resources to assist staff who support applicants, including Advisors, Recruiters, and Program Administrators. As a result of this course you will be able to navigate in the Admissions Administrative Portal, search for applicant information and discover the status of an application. This course covers the following topics: Admissions Administrative Portal, Processing Applications, Transfer Credit, Security Roles, and Reports.</a:t>
            </a:r>
          </a:p>
          <a:p>
            <a:endParaRPr lang="en-US" sz="1200" b="1" kern="1200" dirty="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r>
              <a:rPr lang="en-US" sz="1200" b="1" kern="1200" dirty="0">
                <a:solidFill>
                  <a:schemeClr val="tx1"/>
                </a:solidFill>
                <a:effectLst/>
                <a:latin typeface="Whitney Book" pitchFamily="50" charset="0"/>
                <a:ea typeface="+mn-ea"/>
                <a:cs typeface="+mn-cs"/>
              </a:rPr>
              <a:t>Admissions for Enrolment Services and Teacher Education Offices</a:t>
            </a:r>
          </a:p>
          <a:p>
            <a:endParaRPr lang="en-US" sz="1200" b="1" kern="1200" dirty="0">
              <a:solidFill>
                <a:schemeClr val="tx1"/>
              </a:solidFill>
              <a:effectLst/>
              <a:latin typeface="Whitney Book" pitchFamily="50" charset="0"/>
              <a:ea typeface="+mn-ea"/>
              <a:cs typeface="+mn-cs"/>
            </a:endParaRPr>
          </a:p>
          <a:p>
            <a:r>
              <a:rPr lang="en-US" sz="1200" kern="1200" dirty="0">
                <a:solidFill>
                  <a:schemeClr val="tx1"/>
                </a:solidFill>
                <a:effectLst/>
                <a:latin typeface="Whitney Book" pitchFamily="50" charset="0"/>
                <a:ea typeface="+mn-ea"/>
                <a:cs typeface="+mn-cs"/>
              </a:rPr>
              <a:t>This course contains resources to assist Enrolment Services - Admissions staff and Teacher Education Office staff process Admissions beginning in October 2023. The following topics are covered: The Admissions Administrative Portal (AAP), How to Process an Application, Assigning Transfer Credit, Searching in the AAP, Transition State Scenarios, and Security Roles.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solidFill>
              <a:effectLst/>
              <a:latin typeface="Whitney Book" pitchFamily="50"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noProof="0" dirty="0">
                <a:solidFill>
                  <a:schemeClr val="tx1"/>
                </a:solidFill>
                <a:effectLst/>
                <a:latin typeface="Whitney Book" pitchFamily="50" charset="0"/>
                <a:ea typeface="+mn-ea"/>
                <a:cs typeface="+mn-cs"/>
              </a:rPr>
              <a:t>Graduate Admissions for </a:t>
            </a:r>
            <a:r>
              <a:rPr lang="en-US" sz="1200" b="1" kern="1200" noProof="0" dirty="0" err="1">
                <a:solidFill>
                  <a:schemeClr val="tx1"/>
                </a:solidFill>
                <a:effectLst/>
                <a:latin typeface="Whitney Book" pitchFamily="50" charset="0"/>
                <a:ea typeface="+mn-ea"/>
                <a:cs typeface="+mn-cs"/>
              </a:rPr>
              <a:t>CoGS</a:t>
            </a:r>
            <a:r>
              <a:rPr lang="en-US" sz="1200" b="1" kern="1200" noProof="0" dirty="0">
                <a:solidFill>
                  <a:schemeClr val="tx1"/>
                </a:solidFill>
                <a:effectLst/>
                <a:latin typeface="Whitney Book" pitchFamily="50" charset="0"/>
                <a:ea typeface="+mn-ea"/>
                <a:cs typeface="+mn-cs"/>
              </a:rPr>
              <a:t> and G+PS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Whitney Book" pitchFamily="50" charset="0"/>
                <a:ea typeface="+mn-ea"/>
                <a:cs typeface="+mn-cs"/>
              </a:rPr>
              <a:t>This course contains resources to help the relevant staff process admissions in those scenarios where actions in the Admissions Administrative Portal (AAP) are required. Topics covered in this course include: Searching in the AAP; Processing Western Deans, GREX, and VISG/VIGO applications; Change of Start Date (Deferrals); Change of Degree; Late Declines.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solidFill>
              <a:effectLst/>
              <a:latin typeface="Whitney Book" pitchFamily="50"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noProof="0" dirty="0">
                <a:solidFill>
                  <a:schemeClr val="tx1"/>
                </a:solidFill>
                <a:effectLst/>
                <a:latin typeface="Whitney Book" pitchFamily="50" charset="0"/>
                <a:ea typeface="+mn-ea"/>
                <a:cs typeface="+mn-cs"/>
              </a:rPr>
              <a:t>Admissions for XAMS Users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dirty="0">
                <a:solidFill>
                  <a:schemeClr val="tx1"/>
                </a:solidFill>
                <a:effectLst/>
                <a:latin typeface="Whitney Book" pitchFamily="50" charset="0"/>
                <a:ea typeface="+mn-ea"/>
                <a:cs typeface="+mn-cs"/>
              </a:rPr>
              <a:t>This course contains resources to assist External Admissions System (XAMS) users process applications in the Admissions Administrative Portal (AAP) when necessary. Topics covered in this course include: General Training for all AAP users; and specific AAP use cases for applications in RITS, </a:t>
            </a:r>
            <a:r>
              <a:rPr lang="en-US" sz="1200" b="0" kern="1200" noProof="0" dirty="0" err="1">
                <a:solidFill>
                  <a:schemeClr val="tx1"/>
                </a:solidFill>
                <a:effectLst/>
                <a:latin typeface="Whitney Book" pitchFamily="50" charset="0"/>
                <a:ea typeface="+mn-ea"/>
                <a:cs typeface="+mn-cs"/>
              </a:rPr>
              <a:t>SynApps</a:t>
            </a:r>
            <a:r>
              <a:rPr lang="en-US" sz="1200" b="0" kern="1200" noProof="0" dirty="0">
                <a:solidFill>
                  <a:schemeClr val="tx1"/>
                </a:solidFill>
                <a:effectLst/>
                <a:latin typeface="Whitney Book" pitchFamily="50" charset="0"/>
                <a:ea typeface="+mn-ea"/>
                <a:cs typeface="+mn-cs"/>
              </a:rPr>
              <a:t>, ZAP, GGIX, DAW, SRAS, REW, and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91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a:p>
            <a:endParaRPr lang="en-US" b="1" dirty="0">
              <a:cs typeface="Calibri"/>
            </a:endParaRPr>
          </a:p>
          <a:p>
            <a:pPr marL="171450" indent="-171450">
              <a:buFont typeface="Arial"/>
              <a:buChar char="•"/>
            </a:pPr>
            <a:r>
              <a:rPr lang="en-US" b="1" dirty="0">
                <a:cs typeface="Calibri"/>
              </a:rPr>
              <a:t>Student records are in Workday</a:t>
            </a:r>
            <a:r>
              <a:rPr lang="en-US" dirty="0">
                <a:cs typeface="Calibri"/>
              </a:rPr>
              <a:t> - Feb 2024 all student records from SIS are in Workday. Admitted students with an accepted offer will now be matriculated into Workday from this point forward. May 2024 students will add their emergency contacts, third party authorization and get familiar with their student record.</a:t>
            </a:r>
          </a:p>
          <a:p>
            <a:pPr marL="171450" indent="-171450">
              <a:buFont typeface="Arial"/>
              <a:buChar char="•"/>
            </a:pPr>
            <a:r>
              <a:rPr lang="en-US" b="1" dirty="0">
                <a:cs typeface="Calibri"/>
              </a:rPr>
              <a:t>Course section details</a:t>
            </a:r>
            <a:r>
              <a:rPr lang="en-US" dirty="0">
                <a:cs typeface="Calibri"/>
              </a:rPr>
              <a:t> for timetable reps and department admins to add and complete sections ready to be published</a:t>
            </a:r>
          </a:p>
          <a:p>
            <a:pPr marL="171450" indent="-171450">
              <a:buFont typeface="Arial"/>
              <a:buChar char="•"/>
            </a:pPr>
            <a:r>
              <a:rPr lang="en-US" b="1" dirty="0">
                <a:cs typeface="Calibri"/>
              </a:rPr>
              <a:t>Declaring and changing specializations</a:t>
            </a:r>
            <a:r>
              <a:rPr lang="en-US" dirty="0">
                <a:cs typeface="Calibri"/>
              </a:rPr>
              <a:t> - May 2024 students will be able to self-declare for 2024-25 academic year.</a:t>
            </a:r>
            <a:endParaRPr lang="en-US" dirty="0"/>
          </a:p>
          <a:p>
            <a:pPr marL="171450" indent="-171450">
              <a:buFont typeface="Arial"/>
              <a:buChar char="•"/>
            </a:pPr>
            <a:r>
              <a:rPr lang="en-US" b="1" dirty="0">
                <a:cs typeface="Calibri"/>
              </a:rPr>
              <a:t>Degree audit</a:t>
            </a:r>
            <a:r>
              <a:rPr lang="en-US" dirty="0">
                <a:cs typeface="Calibri"/>
              </a:rPr>
              <a:t> - Feb 2024 reviewing and updating Workday APRs before students start logging in</a:t>
            </a:r>
          </a:p>
          <a:p>
            <a:pPr marL="171450" indent="-171450">
              <a:buFont typeface="Arial"/>
              <a:buChar char="•"/>
            </a:pPr>
            <a:r>
              <a:rPr lang="en-US" b="1" dirty="0">
                <a:cs typeface="Calibri"/>
              </a:rPr>
              <a:t>Registration</a:t>
            </a:r>
            <a:r>
              <a:rPr lang="en-US" dirty="0">
                <a:cs typeface="Calibri"/>
              </a:rPr>
              <a:t> - student will register in Workday for courses with a start date of Sept 1, 2024 and onwards</a:t>
            </a:r>
          </a:p>
          <a:p>
            <a:pPr marL="171450" indent="-171450">
              <a:buFont typeface="Arial"/>
              <a:buChar char="•"/>
            </a:pPr>
            <a:r>
              <a:rPr lang="en-US" b="1" dirty="0">
                <a:cs typeface="Calibri"/>
              </a:rPr>
              <a:t>Exam Scheduling</a:t>
            </a:r>
            <a:r>
              <a:rPr lang="en-US" dirty="0">
                <a:cs typeface="Calibri"/>
              </a:rPr>
              <a:t> - Sept 2024 exam requirements for 2024 Winter Term 1 exam schedule. No change for when exam schedule is published.</a:t>
            </a:r>
          </a:p>
          <a:p>
            <a:pPr marL="171450" indent="-171450">
              <a:buFont typeface="Arial"/>
              <a:buChar char="•"/>
            </a:pPr>
            <a:r>
              <a:rPr lang="en-US" b="1" dirty="0">
                <a:cs typeface="Calibri"/>
              </a:rPr>
              <a:t>Grades and grade submission</a:t>
            </a:r>
            <a:r>
              <a:rPr lang="en-US" dirty="0">
                <a:cs typeface="Calibri"/>
              </a:rPr>
              <a:t> - Sept 2024 grade entry for 2024-25 Winter Term 1 and grade changes for past academic periods.</a:t>
            </a:r>
          </a:p>
          <a:p>
            <a:pPr marL="171450" indent="-171450">
              <a:buFont typeface="Arial"/>
              <a:buChar char="•"/>
            </a:pPr>
            <a:r>
              <a:rPr lang="en-US" b="1" dirty="0">
                <a:cs typeface="Calibri"/>
              </a:rPr>
              <a:t>Graduation</a:t>
            </a:r>
            <a:r>
              <a:rPr lang="en-US" dirty="0">
                <a:cs typeface="Calibri"/>
              </a:rPr>
              <a:t> - Nov 1, 2024 application opens for students for May/June 2025 Conferrals.</a:t>
            </a:r>
          </a:p>
          <a:p>
            <a:pPr marL="171450" indent="-171450">
              <a:buFont typeface="Arial"/>
              <a:buChar char="•"/>
            </a:pPr>
            <a:r>
              <a:rPr lang="en-US" b="1" dirty="0">
                <a:cs typeface="Calibri"/>
              </a:rPr>
              <a:t>Transcripts and letters</a:t>
            </a:r>
            <a:r>
              <a:rPr lang="en-US" dirty="0">
                <a:cs typeface="Calibri"/>
              </a:rPr>
              <a:t> - June 2024 students and advisors</a:t>
            </a:r>
          </a:p>
          <a:p>
            <a:pPr marL="171450" indent="-171450">
              <a:buFont typeface="Arial"/>
              <a:buChar char="•"/>
            </a:pPr>
            <a:r>
              <a:rPr lang="en-US" b="1" dirty="0">
                <a:cs typeface="Calibri"/>
              </a:rPr>
              <a:t>Award payouts </a:t>
            </a:r>
            <a:r>
              <a:rPr lang="en-US" dirty="0">
                <a:cs typeface="Calibri"/>
              </a:rPr>
              <a:t>– Sept 2024 award payments for 2024-25 Winter Term 1</a:t>
            </a:r>
          </a:p>
          <a:p>
            <a:pPr marL="171450" indent="-171450">
              <a:buFont typeface="Arial"/>
              <a:buChar char="•"/>
            </a:pPr>
            <a:r>
              <a:rPr lang="en-US" b="1" dirty="0">
                <a:cs typeface="Calibri"/>
              </a:rPr>
              <a:t>Student financials &amp; student direct stream</a:t>
            </a:r>
            <a:r>
              <a:rPr lang="en-US" dirty="0">
                <a:cs typeface="Calibri"/>
              </a:rPr>
              <a:t> - Student with paid deposit will display at matriculation (Feb 2024); Student Direct Stream available as of May 2024; Students will get assessed tuition and fees upon registration for 2024-25 (July 2024); Payments for 2024-25 tuition can start being accepted as of Aug 2024</a:t>
            </a: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r>
              <a:rPr lang="en-US" b="1" dirty="0">
                <a:cs typeface="Calibri"/>
              </a:rPr>
              <a:t>** Ask Nancy / Erin: Will ES receive the training prior to the rest of the community for L2 **  </a:t>
            </a:r>
          </a:p>
          <a:p>
            <a:r>
              <a:rPr lang="en-US" b="1" dirty="0">
                <a:cs typeface="Calibri"/>
              </a:rPr>
              <a:t>*Any preparation for calendar preparation for release?* </a:t>
            </a:r>
            <a:endParaRPr lang="en-US" dirty="0"/>
          </a:p>
          <a:p>
            <a:r>
              <a:rPr lang="en-US" dirty="0">
                <a:cs typeface="Calibri"/>
              </a:rPr>
              <a:t>Have 3 timelines:</a:t>
            </a:r>
          </a:p>
          <a:p>
            <a:pPr marL="228600" indent="-228600">
              <a:buAutoNum type="arabicParenR"/>
            </a:pPr>
            <a:r>
              <a:rPr lang="en-US" dirty="0">
                <a:cs typeface="Calibri"/>
              </a:rPr>
              <a:t>LFS- LFM (Financial)</a:t>
            </a:r>
          </a:p>
          <a:p>
            <a:pPr marL="228600" indent="-228600">
              <a:buAutoNum type="arabicParenR"/>
            </a:pPr>
            <a:r>
              <a:rPr lang="en-US" dirty="0">
                <a:cs typeface="Calibri"/>
              </a:rPr>
              <a:t>Matriculation &amp; TC  (Admission related)</a:t>
            </a:r>
          </a:p>
          <a:p>
            <a:pPr marL="228600" indent="-228600">
              <a:buAutoNum type="arabicParenR"/>
            </a:pPr>
            <a:r>
              <a:rPr lang="en-US" dirty="0">
                <a:cs typeface="Calibri"/>
              </a:rPr>
              <a:t>The Blue team  (Records)</a:t>
            </a:r>
          </a:p>
          <a:p>
            <a:endParaRPr lang="en-US" dirty="0">
              <a:cs typeface="Calibri"/>
            </a:endParaRPr>
          </a:p>
          <a:p>
            <a:r>
              <a:rPr lang="en-US" dirty="0">
                <a:cs typeface="Calibri"/>
              </a:rPr>
              <a:t>Create a time line start from Feb 2024, when there is launch and then have 2 time lines </a:t>
            </a:r>
          </a:p>
          <a:p>
            <a:r>
              <a:rPr lang="en-US" dirty="0">
                <a:cs typeface="Calibri"/>
              </a:rPr>
              <a:t>Include Sessional Evaluation ( when community should start doing tasks in WD) </a:t>
            </a:r>
          </a:p>
          <a:p>
            <a:r>
              <a:rPr lang="en-US" dirty="0">
                <a:cs typeface="Calibri"/>
              </a:rPr>
              <a:t>Show that student start in April </a:t>
            </a:r>
          </a:p>
          <a:p>
            <a:r>
              <a:rPr lang="en-US" dirty="0">
                <a:cs typeface="Calibri"/>
              </a:rPr>
              <a:t>ES starts X date </a:t>
            </a:r>
          </a:p>
          <a:p>
            <a:r>
              <a:rPr lang="en-US" dirty="0">
                <a:cs typeface="Calibri"/>
              </a:rPr>
              <a:t>Faculty and Staff will start Y date </a:t>
            </a:r>
          </a:p>
          <a:p>
            <a:r>
              <a:rPr lang="en-US" dirty="0">
                <a:cs typeface="Calibri"/>
              </a:rPr>
              <a:t>---</a:t>
            </a:r>
          </a:p>
          <a:p>
            <a:r>
              <a:rPr lang="en-US" dirty="0">
                <a:cs typeface="Calibri"/>
              </a:rPr>
              <a:t>Some speaking notes</a:t>
            </a:r>
          </a:p>
          <a:p>
            <a:pPr marL="171450" indent="-171450">
              <a:lnSpc>
                <a:spcPct val="90000"/>
              </a:lnSpc>
              <a:spcBef>
                <a:spcPts val="1000"/>
              </a:spcBef>
              <a:buFont typeface="Arial"/>
              <a:buChar char="•"/>
            </a:pPr>
            <a:r>
              <a:rPr lang="en-US" dirty="0"/>
              <a:t>Launch 2 Feb 24</a:t>
            </a:r>
            <a:endParaRPr lang="en-US" dirty="0">
              <a:cs typeface="Calibri"/>
            </a:endParaRPr>
          </a:p>
          <a:p>
            <a:pPr marL="171450" indent="-171450">
              <a:lnSpc>
                <a:spcPct val="90000"/>
              </a:lnSpc>
              <a:spcBef>
                <a:spcPts val="1000"/>
              </a:spcBef>
              <a:buFont typeface="Arial"/>
              <a:buChar char="•"/>
            </a:pPr>
            <a:r>
              <a:rPr lang="en-US" dirty="0"/>
              <a:t>Specific functions in L2 and corresponding business uptake dates</a:t>
            </a:r>
            <a:endParaRPr lang="en-US" dirty="0">
              <a:cs typeface="Calibri"/>
            </a:endParaRPr>
          </a:p>
          <a:p>
            <a:pPr marL="171450" indent="-171450">
              <a:lnSpc>
                <a:spcPct val="90000"/>
              </a:lnSpc>
              <a:spcBef>
                <a:spcPts val="1000"/>
              </a:spcBef>
              <a:buFont typeface="Arial"/>
              <a:buChar char="•"/>
            </a:pPr>
            <a:r>
              <a:rPr lang="en-US" dirty="0"/>
              <a:t>When will others have access?</a:t>
            </a:r>
            <a:endParaRPr lang="en-US" dirty="0">
              <a:cs typeface="Calibri"/>
            </a:endParaRPr>
          </a:p>
          <a:p>
            <a:pPr marL="628650" lvl="1" indent="-171450">
              <a:lnSpc>
                <a:spcPct val="90000"/>
              </a:lnSpc>
              <a:spcBef>
                <a:spcPts val="500"/>
              </a:spcBef>
              <a:buFont typeface="Arial"/>
              <a:buChar char="•"/>
            </a:pPr>
            <a:r>
              <a:rPr lang="en-US" dirty="0"/>
              <a:t>Student will begin to use Workday functionality in early May</a:t>
            </a:r>
            <a:endParaRPr lang="en-US" dirty="0">
              <a:cs typeface="Calibri" panose="020F0502020204030204"/>
            </a:endParaRPr>
          </a:p>
          <a:p>
            <a:pPr marL="628650" lvl="1" indent="-171450">
              <a:lnSpc>
                <a:spcPct val="90000"/>
              </a:lnSpc>
              <a:spcBef>
                <a:spcPts val="500"/>
              </a:spcBef>
              <a:buFont typeface="Arial"/>
              <a:buChar char="•"/>
            </a:pPr>
            <a:r>
              <a:rPr lang="en-US" dirty="0"/>
              <a:t>Staff will have access to WD from Oct 4th but will be able to action on different functional areas based on the business uptake dares</a:t>
            </a:r>
            <a:endParaRPr lang="en-US" dirty="0">
              <a:cs typeface="Calibri"/>
            </a:endParaRPr>
          </a:p>
          <a:p>
            <a:pPr marL="171450" indent="-171450">
              <a:lnSpc>
                <a:spcPct val="90000"/>
              </a:lnSpc>
              <a:spcBef>
                <a:spcPts val="1000"/>
              </a:spcBef>
              <a:buFont typeface="Arial"/>
              <a:buChar char="•"/>
            </a:pPr>
            <a:r>
              <a:rPr lang="en-US" dirty="0"/>
              <a:t>What training and info will they receive and when? </a:t>
            </a:r>
            <a:endParaRPr lang="en-US" dirty="0">
              <a:cs typeface="Calibri"/>
            </a:endParaRPr>
          </a:p>
          <a:p>
            <a:pPr marL="628650" lvl="1" indent="-171450">
              <a:lnSpc>
                <a:spcPct val="90000"/>
              </a:lnSpc>
              <a:spcBef>
                <a:spcPts val="500"/>
              </a:spcBef>
              <a:buFont typeface="Arial"/>
              <a:buChar char="•"/>
            </a:pPr>
            <a:r>
              <a:rPr lang="en-US" dirty="0"/>
              <a:t>For Community : Just in time training approach will apply</a:t>
            </a:r>
            <a:endParaRPr lang="en-US" dirty="0">
              <a:cs typeface="Calibri"/>
            </a:endParaRPr>
          </a:p>
          <a:p>
            <a:pPr marL="628650" lvl="1" indent="-171450">
              <a:lnSpc>
                <a:spcPct val="90000"/>
              </a:lnSpc>
              <a:spcBef>
                <a:spcPts val="500"/>
              </a:spcBef>
              <a:buFont typeface="Arial"/>
              <a:buChar char="•"/>
            </a:pPr>
            <a:r>
              <a:rPr lang="en-US" dirty="0"/>
              <a:t>For ES : IRP and training team working with impacted teams to determine training timeline based on business uptake dates</a:t>
            </a:r>
            <a:endParaRPr lang="en-US" dirty="0">
              <a:cs typeface="Calibri"/>
            </a:endParaRPr>
          </a:p>
          <a:p>
            <a:pPr marL="628650" lvl="1" indent="-171450">
              <a:lnSpc>
                <a:spcPct val="90000"/>
              </a:lnSpc>
              <a:spcBef>
                <a:spcPts val="500"/>
              </a:spcBef>
              <a:buFont typeface="Arial"/>
              <a:buChar char="•"/>
            </a:pPr>
            <a:r>
              <a:rPr lang="en-US" dirty="0"/>
              <a:t>For Students: Communication and training to precede access, details to come</a:t>
            </a:r>
            <a:endParaRPr lang="en-US" dirty="0">
              <a:cs typeface="Calibri"/>
            </a:endParaRPr>
          </a:p>
        </p:txBody>
      </p:sp>
      <p:sp>
        <p:nvSpPr>
          <p:cNvPr id="4" name="Slide Number Placeholder 3"/>
          <p:cNvSpPr>
            <a:spLocks noGrp="1"/>
          </p:cNvSpPr>
          <p:nvPr>
            <p:ph type="sldNum" sz="quarter" idx="5"/>
          </p:nvPr>
        </p:nvSpPr>
        <p:spPr/>
        <p:txBody>
          <a:bodyPr/>
          <a:lstStyle/>
          <a:p>
            <a:fld id="{ABF2F06A-31F0-412E-9E18-188DE5FD73CA}" type="slidenum">
              <a:rPr lang="en-US" smtClean="0"/>
              <a:t>17</a:t>
            </a:fld>
            <a:endParaRPr lang="en-US"/>
          </a:p>
        </p:txBody>
      </p:sp>
    </p:spTree>
    <p:extLst>
      <p:ext uri="{BB962C8B-B14F-4D97-AF65-F5344CB8AC3E}">
        <p14:creationId xmlns:p14="http://schemas.microsoft.com/office/powerpoint/2010/main" val="245008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4719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a:solidFill>
                  <a:schemeClr val="tx1"/>
                </a:solidFill>
                <a:effectLst/>
                <a:latin typeface="Whitney Book" pitchFamily="50" charset="0"/>
                <a:ea typeface="+mn-ea"/>
                <a:cs typeface="+mn-cs"/>
              </a:rPr>
              <a:t>Workday Student Basics Course &amp; Workday Student Reporting Course</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200" b="1" kern="120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b="0" kern="1200">
                <a:solidFill>
                  <a:schemeClr val="tx1"/>
                </a:solidFill>
                <a:effectLst/>
                <a:latin typeface="Whitney Book" pitchFamily="50" charset="0"/>
                <a:ea typeface="+mn-ea"/>
                <a:cs typeface="+mn-cs"/>
              </a:rPr>
              <a:t>Open to all faculty and staff and delivered online in Canvas, the goals of these courses are to provide basic training and guidance on Workday Student reports and to address common concerns and questions. </a:t>
            </a:r>
            <a:endParaRPr lang="en-US" sz="1200" b="1" kern="120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endParaRPr lang="en-US" sz="1200" b="1" kern="120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endParaRPr lang="en-US" sz="1200" b="1" kern="120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r>
              <a:rPr lang="en-US" sz="1200" b="1" kern="1200">
                <a:solidFill>
                  <a:schemeClr val="tx1"/>
                </a:solidFill>
                <a:effectLst/>
                <a:latin typeface="Whitney Book" pitchFamily="50" charset="0"/>
                <a:ea typeface="+mn-ea"/>
                <a:cs typeface="+mn-cs"/>
              </a:rPr>
              <a:t>Admissions Basics</a:t>
            </a:r>
          </a:p>
          <a:p>
            <a:endParaRPr lang="en-US" sz="1200" b="1" kern="1200">
              <a:solidFill>
                <a:schemeClr val="tx1"/>
              </a:solidFill>
              <a:effectLst/>
              <a:latin typeface="Whitney Book" pitchFamily="50" charset="0"/>
              <a:ea typeface="+mn-ea"/>
              <a:cs typeface="+mn-cs"/>
            </a:endParaRPr>
          </a:p>
          <a:p>
            <a:r>
              <a:rPr lang="en-US" sz="1200" b="0" kern="1200">
                <a:solidFill>
                  <a:schemeClr val="tx1"/>
                </a:solidFill>
                <a:effectLst/>
                <a:latin typeface="Whitney Book" pitchFamily="50" charset="0"/>
                <a:ea typeface="+mn-ea"/>
                <a:cs typeface="+mn-cs"/>
              </a:rPr>
              <a:t>This course contains resources to assist staff who support applicants, including Advisors, Recruiters, and Program Administrators. As a result of this course you will be able to navigate in the Admissions Administrative Portal, search for applicant information and discover the status of an application. This course covers the following topics: Admissions Administrative Portal, Processing Applications, Transfer Credit, Security Roles, and Reports.</a:t>
            </a:r>
          </a:p>
          <a:p>
            <a:endParaRPr lang="en-US" sz="1200" b="1" kern="1200">
              <a:solidFill>
                <a:schemeClr val="tx1"/>
              </a:solidFill>
              <a:effectLst/>
              <a:latin typeface="Whitney Book" pitchFamily="50" charset="0"/>
              <a:ea typeface="+mn-ea"/>
              <a:cs typeface="+mn-cs"/>
            </a:endParaRPr>
          </a:p>
          <a:p>
            <a:pPr marL="171450" indent="-171450">
              <a:buFont typeface="Wingdings" panose="05000000000000000000" pitchFamily="2" charset="2"/>
              <a:buChar char="q"/>
            </a:pPr>
            <a:r>
              <a:rPr lang="en-US" sz="1200" b="1" kern="1200">
                <a:solidFill>
                  <a:schemeClr val="tx1"/>
                </a:solidFill>
                <a:effectLst/>
                <a:latin typeface="Whitney Book" pitchFamily="50" charset="0"/>
                <a:ea typeface="+mn-ea"/>
                <a:cs typeface="+mn-cs"/>
              </a:rPr>
              <a:t>Admissions for Enrolment Services and Teacher Education Offices</a:t>
            </a:r>
          </a:p>
          <a:p>
            <a:endParaRPr lang="en-US" sz="1200" b="1" kern="1200">
              <a:solidFill>
                <a:schemeClr val="tx1"/>
              </a:solidFill>
              <a:effectLst/>
              <a:latin typeface="Whitney Book" pitchFamily="50" charset="0"/>
              <a:ea typeface="+mn-ea"/>
              <a:cs typeface="+mn-cs"/>
            </a:endParaRPr>
          </a:p>
          <a:p>
            <a:r>
              <a:rPr lang="en-US" sz="1200" kern="1200">
                <a:solidFill>
                  <a:schemeClr val="tx1"/>
                </a:solidFill>
                <a:effectLst/>
                <a:latin typeface="Whitney Book" pitchFamily="50" charset="0"/>
                <a:ea typeface="+mn-ea"/>
                <a:cs typeface="+mn-cs"/>
              </a:rPr>
              <a:t>This course contains resources to assist Enrolment Services - Admissions staff and Teacher Education Office staff process Admissions beginning in October 2023. The following topics are covered: The Admissions Administrative Portal (AAP), How to Process an Application, Assigning Transfer Credit, Searching in the AAP, Transition State Scenarios, and Security Roles.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a:solidFill>
                <a:schemeClr val="tx1"/>
              </a:solidFill>
              <a:effectLst/>
              <a:latin typeface="Whitney Book" pitchFamily="50"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noProof="0">
                <a:solidFill>
                  <a:schemeClr val="tx1"/>
                </a:solidFill>
                <a:effectLst/>
                <a:latin typeface="Whitney Book" pitchFamily="50" charset="0"/>
                <a:ea typeface="+mn-ea"/>
                <a:cs typeface="+mn-cs"/>
              </a:rPr>
              <a:t>Graduate Admissions for </a:t>
            </a:r>
            <a:r>
              <a:rPr lang="en-US" sz="1200" b="1" kern="1200" noProof="0" err="1">
                <a:solidFill>
                  <a:schemeClr val="tx1"/>
                </a:solidFill>
                <a:effectLst/>
                <a:latin typeface="Whitney Book" pitchFamily="50" charset="0"/>
                <a:ea typeface="+mn-ea"/>
                <a:cs typeface="+mn-cs"/>
              </a:rPr>
              <a:t>CoGS</a:t>
            </a:r>
            <a:r>
              <a:rPr lang="en-US" sz="1200" b="1" kern="1200" noProof="0">
                <a:solidFill>
                  <a:schemeClr val="tx1"/>
                </a:solidFill>
                <a:effectLst/>
                <a:latin typeface="Whitney Book" pitchFamily="50" charset="0"/>
                <a:ea typeface="+mn-ea"/>
                <a:cs typeface="+mn-cs"/>
              </a:rPr>
              <a:t> and G+PS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a:solidFill>
                  <a:schemeClr val="tx1"/>
                </a:solidFill>
                <a:effectLst/>
                <a:latin typeface="Whitney Book" pitchFamily="50" charset="0"/>
                <a:ea typeface="+mn-ea"/>
                <a:cs typeface="+mn-cs"/>
              </a:rPr>
              <a:t>This course contains resources to help the relevant staff process admissions in those scenarios where actions in the Admissions Administrative Portal (AAP) are required. Topics covered in this course include: Searching in the AAP; Processing Western Deans, GREX, and VISG/VIGO applications; Change of Start Date (Deferrals); Change of Degree; Late Declines.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0" kern="1200" noProof="0">
              <a:solidFill>
                <a:schemeClr val="tx1"/>
              </a:solidFill>
              <a:effectLst/>
              <a:latin typeface="Whitney Book" pitchFamily="50"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200" b="1" kern="1200" noProof="0">
                <a:solidFill>
                  <a:schemeClr val="tx1"/>
                </a:solidFill>
                <a:effectLst/>
                <a:latin typeface="Whitney Book" pitchFamily="50" charset="0"/>
                <a:ea typeface="+mn-ea"/>
                <a:cs typeface="+mn-cs"/>
              </a:rPr>
              <a:t>Admissions for XAMS Users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b="1" kern="1200" noProof="0">
              <a:solidFill>
                <a:schemeClr val="tx1"/>
              </a:solidFill>
              <a:effectLst/>
              <a:latin typeface="Whitney Book" pitchFamily="50"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kern="1200" noProof="0">
                <a:solidFill>
                  <a:schemeClr val="tx1"/>
                </a:solidFill>
                <a:effectLst/>
                <a:latin typeface="Whitney Book" pitchFamily="50" charset="0"/>
                <a:ea typeface="+mn-ea"/>
                <a:cs typeface="+mn-cs"/>
              </a:rPr>
              <a:t>This course contains resources to assist External Admissions System (XAMS) users process applications in the Admissions Administrative Portal (AAP) when necessary. Topics covered in this course include: General Training for all AAP users; and specific AAP use cases for applications in RITS, </a:t>
            </a:r>
            <a:r>
              <a:rPr lang="en-US" sz="1200" b="0" kern="1200" noProof="0" err="1">
                <a:solidFill>
                  <a:schemeClr val="tx1"/>
                </a:solidFill>
                <a:effectLst/>
                <a:latin typeface="Whitney Book" pitchFamily="50" charset="0"/>
                <a:ea typeface="+mn-ea"/>
                <a:cs typeface="+mn-cs"/>
              </a:rPr>
              <a:t>SynApps</a:t>
            </a:r>
            <a:r>
              <a:rPr lang="en-US" sz="1200" b="0" kern="1200" noProof="0">
                <a:solidFill>
                  <a:schemeClr val="tx1"/>
                </a:solidFill>
                <a:effectLst/>
                <a:latin typeface="Whitney Book" pitchFamily="50" charset="0"/>
                <a:ea typeface="+mn-ea"/>
                <a:cs typeface="+mn-cs"/>
              </a:rPr>
              <a:t>, ZAP, GGIX, DAW, SRAS, REW, and Law.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4737-51CC-4CBB-943A-171CBAAD69D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905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154F-C5CD-BD03-9622-14EE5437C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A616D9-3106-94D1-A8C6-99564A2DE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900D83-B540-AC26-B28E-CE5BFE85D5EC}"/>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7D465492-DDD5-E9E7-C940-EF3A94603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D019FB-B09A-61D4-0773-A189AF60C525}"/>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527574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C1BA-30D1-4AC9-C403-11CFA872BC5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A448447-8002-B998-4D2C-9BCC38E7D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A6C15A-CB13-2865-3FB1-8C35CB3DDD49}"/>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51340FB-44DB-8ACE-33EA-B3299DB03B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927BE9-65F4-6972-FE26-D70A3D1ACF73}"/>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71197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780B1-6557-EEC2-1639-D92D76637E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9B69CD-4E2E-77A8-1DF1-5AE95120B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1A4D5D-CC0E-9C0B-FE65-B9A39BDF5EE7}"/>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92332B74-33F4-7289-75CE-EC1FD47B92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0FC370-CCF6-C601-EA29-85949592BEF1}"/>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232990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1066800"/>
            <a:ext cx="10634663" cy="322263"/>
          </a:xfrm>
          <a:prstGeom prst="rect">
            <a:avLst/>
          </a:prstGeom>
        </p:spPr>
        <p:txBody>
          <a:bodyPr/>
          <a:lstStyle>
            <a:lvl1pPr>
              <a:defRPr baseline="0">
                <a:latin typeface="+mj-lt"/>
              </a:defRPr>
            </a:lvl1pPr>
          </a:lstStyle>
          <a:p>
            <a:r>
              <a:rPr lang="en-US"/>
              <a:t>Content Title</a:t>
            </a:r>
          </a:p>
        </p:txBody>
      </p:sp>
      <p:sp>
        <p:nvSpPr>
          <p:cNvPr id="3" name="Content Placeholder 2"/>
          <p:cNvSpPr>
            <a:spLocks noGrp="1"/>
          </p:cNvSpPr>
          <p:nvPr>
            <p:ph sz="half" idx="1"/>
          </p:nvPr>
        </p:nvSpPr>
        <p:spPr>
          <a:xfrm>
            <a:off x="719137"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667AC5-F881-4ED7-AFCB-1C1161302885}" type="slidenum">
              <a:rPr lang="en-US" smtClean="0"/>
              <a:t>‹#›</a:t>
            </a:fld>
            <a:endParaRPr lang="en-US"/>
          </a:p>
        </p:txBody>
      </p:sp>
      <p:sp>
        <p:nvSpPr>
          <p:cNvPr id="8"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CONTENTS</a:t>
            </a:r>
          </a:p>
        </p:txBody>
      </p:sp>
      <p:sp>
        <p:nvSpPr>
          <p:cNvPr id="11" name="Text Placeholder 10"/>
          <p:cNvSpPr>
            <a:spLocks noGrp="1"/>
          </p:cNvSpPr>
          <p:nvPr>
            <p:ph type="body" sz="quarter" idx="14" hasCustomPrompt="1"/>
          </p:nvPr>
        </p:nvSpPr>
        <p:spPr>
          <a:xfrm>
            <a:off x="719138" y="647700"/>
            <a:ext cx="10817225" cy="304800"/>
          </a:xfrm>
        </p:spPr>
        <p:txBody>
          <a:bodyPr>
            <a:noAutofit/>
          </a:bodyPr>
          <a:lstStyle>
            <a:lvl1pPr marL="0" indent="0">
              <a:buNone/>
              <a:defRPr sz="1800"/>
            </a:lvl1pPr>
          </a:lstStyle>
          <a:p>
            <a:pPr lvl="0"/>
            <a:r>
              <a:rPr lang="en-US"/>
              <a:t>Sub-title goes here</a:t>
            </a:r>
          </a:p>
        </p:txBody>
      </p:sp>
    </p:spTree>
    <p:extLst>
      <p:ext uri="{BB962C8B-B14F-4D97-AF65-F5344CB8AC3E}">
        <p14:creationId xmlns:p14="http://schemas.microsoft.com/office/powerpoint/2010/main" val="3155530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3">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E426DCE0-E4DA-4754-AE23-ADEB7BCF060E}"/>
              </a:ext>
            </a:extLst>
          </p:cNvPr>
          <p:cNvSpPr>
            <a:spLocks noGrp="1"/>
          </p:cNvSpPr>
          <p:nvPr>
            <p:ph type="body" sz="quarter" idx="10"/>
          </p:nvPr>
        </p:nvSpPr>
        <p:spPr>
          <a:xfrm>
            <a:off x="215900" y="1130093"/>
            <a:ext cx="11746396" cy="5482741"/>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86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50" b="1" i="0">
                <a:solidFill>
                  <a:schemeClr val="bg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19874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7261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9009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219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3250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043" b="10386"/>
          <a:stretch/>
        </p:blipFill>
        <p:spPr>
          <a:xfrm>
            <a:off x="0" y="0"/>
            <a:ext cx="12192000" cy="6862119"/>
          </a:xfrm>
          <a:prstGeom prst="rect">
            <a:avLst/>
          </a:prstGeom>
        </p:spPr>
      </p:pic>
      <p:sp>
        <p:nvSpPr>
          <p:cNvPr id="9" name="Flowchart: Manual Input 8"/>
          <p:cNvSpPr/>
          <p:nvPr/>
        </p:nvSpPr>
        <p:spPr>
          <a:xfrm rot="16200000" flipH="1">
            <a:off x="5681720" y="347720"/>
            <a:ext cx="6868633" cy="6151927"/>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967843" y="4924309"/>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967843" y="5472992"/>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extBox 9"/>
          <p:cNvSpPr txBox="1"/>
          <p:nvPr/>
        </p:nvSpPr>
        <p:spPr>
          <a:xfrm>
            <a:off x="8057059" y="896352"/>
            <a:ext cx="3322041" cy="3046988"/>
          </a:xfrm>
          <a:prstGeom prst="rect">
            <a:avLst/>
          </a:prstGeom>
          <a:noFill/>
        </p:spPr>
        <p:txBody>
          <a:bodyPr wrap="square" rtlCol="0">
            <a:spAutoFit/>
          </a:bodyPr>
          <a:lstStyle/>
          <a:p>
            <a:r>
              <a:rPr lang="en-US" sz="4800" b="1">
                <a:latin typeface="Arial" panose="020B0604020202020204" pitchFamily="34" charset="0"/>
                <a:cs typeface="Arial" panose="020B0604020202020204" pitchFamily="34" charset="0"/>
              </a:rPr>
              <a:t>Integrated </a:t>
            </a:r>
          </a:p>
          <a:p>
            <a:r>
              <a:rPr lang="en-US" sz="4800" b="1">
                <a:latin typeface="Arial" panose="020B0604020202020204" pitchFamily="34" charset="0"/>
                <a:cs typeface="Arial" panose="020B0604020202020204" pitchFamily="34" charset="0"/>
              </a:rPr>
              <a:t>Renewal </a:t>
            </a:r>
          </a:p>
          <a:p>
            <a:r>
              <a:rPr lang="en-US" sz="4800" b="1">
                <a:latin typeface="Arial" panose="020B0604020202020204" pitchFamily="34" charset="0"/>
                <a:cs typeface="Arial" panose="020B0604020202020204" pitchFamily="34" charset="0"/>
              </a:rPr>
              <a:t>Program –</a:t>
            </a:r>
          </a:p>
          <a:p>
            <a:r>
              <a:rPr lang="en-US" sz="4800" b="1">
                <a:latin typeface="Arial" panose="020B0604020202020204" pitchFamily="34" charset="0"/>
                <a:cs typeface="Arial" panose="020B0604020202020204" pitchFamily="34" charset="0"/>
              </a:rPr>
              <a:t>Student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850" y="6448806"/>
            <a:ext cx="2175256" cy="293458"/>
          </a:xfrm>
          <a:prstGeom prst="rect">
            <a:avLst/>
          </a:prstGeom>
        </p:spPr>
      </p:pic>
    </p:spTree>
    <p:extLst>
      <p:ext uri="{BB962C8B-B14F-4D97-AF65-F5344CB8AC3E}">
        <p14:creationId xmlns:p14="http://schemas.microsoft.com/office/powerpoint/2010/main" val="358439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847C-95BD-2850-B033-1AA21941F0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7E8B72-3277-6FBE-DDB8-4A9DF5BAB8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619F44-C844-ADA3-DA94-BC82A10B1D72}"/>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C20AD16B-4944-AACE-AF98-23D04D2206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798781-95D5-294C-F0C5-6562B73C4243}"/>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571967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9498" b="5830"/>
          <a:stretch/>
        </p:blipFill>
        <p:spPr>
          <a:xfrm>
            <a:off x="0" y="0"/>
            <a:ext cx="12192000" cy="6870583"/>
          </a:xfrm>
          <a:prstGeom prst="rect">
            <a:avLst/>
          </a:prstGeom>
        </p:spPr>
      </p:pic>
      <p:sp>
        <p:nvSpPr>
          <p:cNvPr id="9" name="Flowchart: Manual Input 8"/>
          <p:cNvSpPr/>
          <p:nvPr/>
        </p:nvSpPr>
        <p:spPr>
          <a:xfrm rot="16200000" flipH="1" flipV="1">
            <a:off x="-357361" y="357360"/>
            <a:ext cx="6868633" cy="615391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35060" y="4998440"/>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35060" y="5576144"/>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extBox 9"/>
          <p:cNvSpPr txBox="1"/>
          <p:nvPr/>
        </p:nvSpPr>
        <p:spPr>
          <a:xfrm>
            <a:off x="635060" y="1098836"/>
            <a:ext cx="3322041" cy="2800767"/>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Integrated </a:t>
            </a:r>
          </a:p>
          <a:p>
            <a:r>
              <a:rPr lang="en-US" sz="4400" b="1">
                <a:latin typeface="Arial" panose="020B0604020202020204" pitchFamily="34" charset="0"/>
                <a:cs typeface="Arial" panose="020B0604020202020204" pitchFamily="34" charset="0"/>
              </a:rPr>
              <a:t>Renewal </a:t>
            </a:r>
          </a:p>
          <a:p>
            <a:r>
              <a:rPr lang="en-US" sz="4400" b="1">
                <a:latin typeface="Arial" panose="020B0604020202020204" pitchFamily="34" charset="0"/>
                <a:cs typeface="Arial" panose="020B0604020202020204" pitchFamily="34" charset="0"/>
              </a:rPr>
              <a:t>Program</a:t>
            </a:r>
            <a:r>
              <a:rPr lang="en-US" sz="4400" b="1" baseline="0">
                <a:latin typeface="Arial" panose="020B0604020202020204" pitchFamily="34" charset="0"/>
                <a:cs typeface="Arial" panose="020B0604020202020204" pitchFamily="34" charset="0"/>
              </a:rPr>
              <a:t> –</a:t>
            </a:r>
            <a:endParaRPr lang="en-US" sz="4400" b="1">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Student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5" y="6492376"/>
            <a:ext cx="2175256" cy="293458"/>
          </a:xfrm>
          <a:prstGeom prst="rect">
            <a:avLst/>
          </a:prstGeom>
        </p:spPr>
      </p:pic>
    </p:spTree>
    <p:extLst>
      <p:ext uri="{BB962C8B-B14F-4D97-AF65-F5344CB8AC3E}">
        <p14:creationId xmlns:p14="http://schemas.microsoft.com/office/powerpoint/2010/main" val="1755584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305" b="3145"/>
          <a:stretch/>
        </p:blipFill>
        <p:spPr>
          <a:xfrm>
            <a:off x="-3217" y="6515"/>
            <a:ext cx="12195217" cy="6862118"/>
          </a:xfrm>
          <a:prstGeom prst="rect">
            <a:avLst/>
          </a:prstGeom>
        </p:spPr>
      </p:pic>
      <p:sp>
        <p:nvSpPr>
          <p:cNvPr id="9" name="Flowchart: Manual Input 8"/>
          <p:cNvSpPr/>
          <p:nvPr/>
        </p:nvSpPr>
        <p:spPr>
          <a:xfrm rot="16200000" flipH="1" flipV="1">
            <a:off x="-357361" y="357360"/>
            <a:ext cx="6868633" cy="615391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35060" y="4998440"/>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35060" y="5576144"/>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extBox 9"/>
          <p:cNvSpPr txBox="1"/>
          <p:nvPr/>
        </p:nvSpPr>
        <p:spPr>
          <a:xfrm>
            <a:off x="635060" y="1098836"/>
            <a:ext cx="3322041" cy="2800767"/>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Integrated </a:t>
            </a:r>
          </a:p>
          <a:p>
            <a:r>
              <a:rPr lang="en-US" sz="4400" b="1">
                <a:latin typeface="Arial" panose="020B0604020202020204" pitchFamily="34" charset="0"/>
                <a:cs typeface="Arial" panose="020B0604020202020204" pitchFamily="34" charset="0"/>
              </a:rPr>
              <a:t>Renewal </a:t>
            </a:r>
          </a:p>
          <a:p>
            <a:r>
              <a:rPr lang="en-US" sz="4400" b="1">
                <a:latin typeface="Arial" panose="020B0604020202020204" pitchFamily="34" charset="0"/>
                <a:cs typeface="Arial" panose="020B0604020202020204" pitchFamily="34" charset="0"/>
              </a:rPr>
              <a:t>Program – </a:t>
            </a:r>
          </a:p>
          <a:p>
            <a:r>
              <a:rPr lang="en-US" sz="4400" b="1">
                <a:latin typeface="Arial" panose="020B0604020202020204" pitchFamily="34" charset="0"/>
                <a:cs typeface="Arial" panose="020B0604020202020204" pitchFamily="34" charset="0"/>
              </a:rPr>
              <a:t>Student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5" y="6492376"/>
            <a:ext cx="2175256" cy="293458"/>
          </a:xfrm>
          <a:prstGeom prst="rect">
            <a:avLst/>
          </a:prstGeom>
        </p:spPr>
      </p:pic>
    </p:spTree>
    <p:extLst>
      <p:ext uri="{BB962C8B-B14F-4D97-AF65-F5344CB8AC3E}">
        <p14:creationId xmlns:p14="http://schemas.microsoft.com/office/powerpoint/2010/main" val="163748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829" b="8378"/>
          <a:stretch/>
        </p:blipFill>
        <p:spPr>
          <a:xfrm>
            <a:off x="0" y="0"/>
            <a:ext cx="12188954" cy="6878595"/>
          </a:xfrm>
          <a:prstGeom prst="rect">
            <a:avLst/>
          </a:prstGeom>
        </p:spPr>
      </p:pic>
      <p:sp>
        <p:nvSpPr>
          <p:cNvPr id="9" name="Flowchart: Manual Input 8"/>
          <p:cNvSpPr/>
          <p:nvPr/>
        </p:nvSpPr>
        <p:spPr>
          <a:xfrm rot="16200000" flipH="1">
            <a:off x="5737116" y="416796"/>
            <a:ext cx="6868633" cy="603504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977368" y="4932551"/>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977368" y="5475385"/>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TextBox 10"/>
          <p:cNvSpPr txBox="1"/>
          <p:nvPr/>
        </p:nvSpPr>
        <p:spPr>
          <a:xfrm>
            <a:off x="8057059" y="896352"/>
            <a:ext cx="3322041" cy="3046988"/>
          </a:xfrm>
          <a:prstGeom prst="rect">
            <a:avLst/>
          </a:prstGeom>
          <a:noFill/>
        </p:spPr>
        <p:txBody>
          <a:bodyPr wrap="square" rtlCol="0">
            <a:spAutoFit/>
          </a:bodyPr>
          <a:lstStyle/>
          <a:p>
            <a:r>
              <a:rPr lang="en-US" sz="4800" b="1">
                <a:latin typeface="Arial" panose="020B0604020202020204" pitchFamily="34" charset="0"/>
                <a:cs typeface="Arial" panose="020B0604020202020204" pitchFamily="34" charset="0"/>
              </a:rPr>
              <a:t>Integrated </a:t>
            </a:r>
          </a:p>
          <a:p>
            <a:r>
              <a:rPr lang="en-US" sz="4800" b="1">
                <a:latin typeface="Arial" panose="020B0604020202020204" pitchFamily="34" charset="0"/>
                <a:cs typeface="Arial" panose="020B0604020202020204" pitchFamily="34" charset="0"/>
              </a:rPr>
              <a:t>Renewal </a:t>
            </a:r>
          </a:p>
          <a:p>
            <a:r>
              <a:rPr lang="en-US" sz="4800" b="1">
                <a:latin typeface="Arial" panose="020B0604020202020204" pitchFamily="34" charset="0"/>
                <a:cs typeface="Arial" panose="020B0604020202020204" pitchFamily="34" charset="0"/>
              </a:rPr>
              <a:t>Program –</a:t>
            </a:r>
          </a:p>
          <a:p>
            <a:r>
              <a:rPr lang="en-US" sz="4800" b="1">
                <a:latin typeface="Arial" panose="020B0604020202020204" pitchFamily="34" charset="0"/>
                <a:cs typeface="Arial" panose="020B0604020202020204" pitchFamily="34" charset="0"/>
              </a:rPr>
              <a:t>Student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850" y="6448806"/>
            <a:ext cx="2175256" cy="293458"/>
          </a:xfrm>
          <a:prstGeom prst="rect">
            <a:avLst/>
          </a:prstGeom>
        </p:spPr>
      </p:pic>
    </p:spTree>
    <p:extLst>
      <p:ext uri="{BB962C8B-B14F-4D97-AF65-F5344CB8AC3E}">
        <p14:creationId xmlns:p14="http://schemas.microsoft.com/office/powerpoint/2010/main" val="11442532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410" b="2815"/>
          <a:stretch/>
        </p:blipFill>
        <p:spPr>
          <a:xfrm>
            <a:off x="-1" y="0"/>
            <a:ext cx="12192001" cy="6878593"/>
          </a:xfrm>
          <a:prstGeom prst="rect">
            <a:avLst/>
          </a:prstGeom>
        </p:spPr>
      </p:pic>
      <p:sp>
        <p:nvSpPr>
          <p:cNvPr id="9" name="Flowchart: Manual Input 8"/>
          <p:cNvSpPr/>
          <p:nvPr/>
        </p:nvSpPr>
        <p:spPr>
          <a:xfrm rot="16200000" flipH="1" flipV="1">
            <a:off x="-357361" y="357360"/>
            <a:ext cx="6868633" cy="615391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35060" y="4998440"/>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35060" y="5576144"/>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extBox 9"/>
          <p:cNvSpPr txBox="1"/>
          <p:nvPr/>
        </p:nvSpPr>
        <p:spPr>
          <a:xfrm>
            <a:off x="618471" y="1090598"/>
            <a:ext cx="8616145" cy="2800767"/>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Integrated </a:t>
            </a:r>
          </a:p>
          <a:p>
            <a:r>
              <a:rPr lang="en-US" sz="4400" b="1">
                <a:latin typeface="Arial" panose="020B0604020202020204" pitchFamily="34" charset="0"/>
                <a:cs typeface="Arial" panose="020B0604020202020204" pitchFamily="34" charset="0"/>
              </a:rPr>
              <a:t>Renewal </a:t>
            </a:r>
          </a:p>
          <a:p>
            <a:r>
              <a:rPr lang="en-US" sz="4400" b="1">
                <a:latin typeface="Arial" panose="020B0604020202020204" pitchFamily="34" charset="0"/>
                <a:cs typeface="Arial" panose="020B0604020202020204" pitchFamily="34" charset="0"/>
              </a:rPr>
              <a:t>Program – </a:t>
            </a:r>
          </a:p>
          <a:p>
            <a:r>
              <a:rPr lang="en-US" sz="4400" b="1">
                <a:latin typeface="Arial" panose="020B0604020202020204" pitchFamily="34" charset="0"/>
                <a:cs typeface="Arial" panose="020B0604020202020204" pitchFamily="34" charset="0"/>
              </a:rPr>
              <a:t>Student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25" y="6492376"/>
            <a:ext cx="2175256" cy="293458"/>
          </a:xfrm>
          <a:prstGeom prst="rect">
            <a:avLst/>
          </a:prstGeom>
        </p:spPr>
      </p:pic>
    </p:spTree>
    <p:extLst>
      <p:ext uri="{BB962C8B-B14F-4D97-AF65-F5344CB8AC3E}">
        <p14:creationId xmlns:p14="http://schemas.microsoft.com/office/powerpoint/2010/main" val="3144653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090" b="14167"/>
          <a:stretch/>
        </p:blipFill>
        <p:spPr>
          <a:xfrm>
            <a:off x="0" y="-16476"/>
            <a:ext cx="12188953" cy="6874477"/>
          </a:xfrm>
          <a:prstGeom prst="rect">
            <a:avLst/>
          </a:prstGeom>
        </p:spPr>
      </p:pic>
      <p:sp>
        <p:nvSpPr>
          <p:cNvPr id="9" name="Flowchart: Manual Input 8"/>
          <p:cNvSpPr/>
          <p:nvPr/>
        </p:nvSpPr>
        <p:spPr>
          <a:xfrm rot="16200000" flipH="1">
            <a:off x="5737116" y="416796"/>
            <a:ext cx="6868633" cy="603504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977368" y="4932551"/>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977368" y="5475385"/>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TextBox 10"/>
          <p:cNvSpPr txBox="1"/>
          <p:nvPr/>
        </p:nvSpPr>
        <p:spPr>
          <a:xfrm>
            <a:off x="8057059" y="896352"/>
            <a:ext cx="3322041" cy="3046988"/>
          </a:xfrm>
          <a:prstGeom prst="rect">
            <a:avLst/>
          </a:prstGeom>
          <a:noFill/>
        </p:spPr>
        <p:txBody>
          <a:bodyPr wrap="square" rtlCol="0">
            <a:spAutoFit/>
          </a:bodyPr>
          <a:lstStyle/>
          <a:p>
            <a:r>
              <a:rPr lang="en-US" sz="4800" b="1">
                <a:latin typeface="Arial" panose="020B0604020202020204" pitchFamily="34" charset="0"/>
                <a:cs typeface="Arial" panose="020B0604020202020204" pitchFamily="34" charset="0"/>
              </a:rPr>
              <a:t>Integrated </a:t>
            </a:r>
          </a:p>
          <a:p>
            <a:r>
              <a:rPr lang="en-US" sz="4800" b="1">
                <a:latin typeface="Arial" panose="020B0604020202020204" pitchFamily="34" charset="0"/>
                <a:cs typeface="Arial" panose="020B0604020202020204" pitchFamily="34" charset="0"/>
              </a:rPr>
              <a:t>Renewal </a:t>
            </a:r>
          </a:p>
          <a:p>
            <a:r>
              <a:rPr lang="en-US" sz="4800" b="1">
                <a:latin typeface="Arial" panose="020B0604020202020204" pitchFamily="34" charset="0"/>
                <a:cs typeface="Arial" panose="020B0604020202020204" pitchFamily="34" charset="0"/>
              </a:rPr>
              <a:t>Program –</a:t>
            </a:r>
          </a:p>
          <a:p>
            <a:r>
              <a:rPr lang="en-US" sz="4800" b="1">
                <a:latin typeface="Arial" panose="020B0604020202020204" pitchFamily="34" charset="0"/>
                <a:cs typeface="Arial" panose="020B0604020202020204" pitchFamily="34" charset="0"/>
              </a:rPr>
              <a:t>Student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5850" y="6448806"/>
            <a:ext cx="2175256" cy="293458"/>
          </a:xfrm>
          <a:prstGeom prst="rect">
            <a:avLst/>
          </a:prstGeom>
        </p:spPr>
      </p:pic>
    </p:spTree>
    <p:extLst>
      <p:ext uri="{BB962C8B-B14F-4D97-AF65-F5344CB8AC3E}">
        <p14:creationId xmlns:p14="http://schemas.microsoft.com/office/powerpoint/2010/main" val="42315420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688975"/>
            <a:ext cx="10817225" cy="320675"/>
          </a:xfrm>
          <a:prstGeom prst="rect">
            <a:avLst/>
          </a:prstGeom>
        </p:spPr>
        <p:txBody>
          <a:bodyPr/>
          <a:lstStyle>
            <a:lvl1pPr>
              <a:defRPr sz="1800" baseline="0">
                <a:latin typeface="Arial" panose="020B0604020202020204" pitchFamily="34" charset="0"/>
                <a:cs typeface="Arial" panose="020B0604020202020204" pitchFamily="34" charset="0"/>
              </a:defRPr>
            </a:lvl1pPr>
          </a:lstStyle>
          <a:p>
            <a:r>
              <a:rPr lang="en-US"/>
              <a:t>Sub-title goes here</a:t>
            </a:r>
          </a:p>
        </p:txBody>
      </p:sp>
      <p:sp>
        <p:nvSpPr>
          <p:cNvPr id="3" name="Slide Number Placeholder 2"/>
          <p:cNvSpPr>
            <a:spLocks noGrp="1"/>
          </p:cNvSpPr>
          <p:nvPr>
            <p:ph type="sldNum" sz="quarter" idx="10"/>
          </p:nvPr>
        </p:nvSpPr>
        <p:spPr/>
        <p:txBody>
          <a:bodyPr/>
          <a:lstStyle/>
          <a:p>
            <a:fld id="{70537519-A881-410A-8F31-24AB94169677}" type="slidenum">
              <a:rPr lang="en-CA" smtClean="0"/>
              <a:t>‹#›</a:t>
            </a:fld>
            <a:endParaRPr lang="en-CA"/>
          </a:p>
        </p:txBody>
      </p:sp>
      <p:sp>
        <p:nvSpPr>
          <p:cNvPr id="4"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INTRODUCTION PAGE</a:t>
            </a:r>
          </a:p>
        </p:txBody>
      </p:sp>
      <p:sp>
        <p:nvSpPr>
          <p:cNvPr id="6" name="Content Placeholder 5"/>
          <p:cNvSpPr>
            <a:spLocks noGrp="1"/>
          </p:cNvSpPr>
          <p:nvPr>
            <p:ph sz="quarter" idx="14"/>
          </p:nvPr>
        </p:nvSpPr>
        <p:spPr>
          <a:xfrm>
            <a:off x="719138" y="1114425"/>
            <a:ext cx="10817225" cy="5305425"/>
          </a:xfrm>
        </p:spPr>
        <p:txBody>
          <a:bodyPr/>
          <a:lstStyle>
            <a:lvl1pPr>
              <a:defRPr>
                <a:latin typeface="+mn-lt"/>
              </a:defRPr>
            </a:lvl1pPr>
            <a:lvl2pPr>
              <a:defRPr>
                <a:latin typeface="+mn-lt"/>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4093290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1066800"/>
            <a:ext cx="10634663" cy="322263"/>
          </a:xfrm>
          <a:prstGeom prst="rect">
            <a:avLst/>
          </a:prstGeom>
        </p:spPr>
        <p:txBody>
          <a:bodyPr/>
          <a:lstStyle>
            <a:lvl1pPr>
              <a:defRPr baseline="0">
                <a:latin typeface="+mj-lt"/>
              </a:defRPr>
            </a:lvl1pPr>
          </a:lstStyle>
          <a:p>
            <a:r>
              <a:rPr lang="en-US"/>
              <a:t>Content Title</a:t>
            </a:r>
          </a:p>
        </p:txBody>
      </p:sp>
      <p:sp>
        <p:nvSpPr>
          <p:cNvPr id="3" name="Content Placeholder 2"/>
          <p:cNvSpPr>
            <a:spLocks noGrp="1"/>
          </p:cNvSpPr>
          <p:nvPr>
            <p:ph sz="half" idx="1"/>
          </p:nvPr>
        </p:nvSpPr>
        <p:spPr>
          <a:xfrm>
            <a:off x="719137" y="1625599"/>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25599"/>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667AC5-F881-4ED7-AFCB-1C1161302885}" type="slidenum">
              <a:rPr lang="en-US" smtClean="0"/>
              <a:t>‹#›</a:t>
            </a:fld>
            <a:endParaRPr lang="en-US"/>
          </a:p>
        </p:txBody>
      </p:sp>
      <p:sp>
        <p:nvSpPr>
          <p:cNvPr id="8"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CONTENTS</a:t>
            </a:r>
          </a:p>
        </p:txBody>
      </p:sp>
      <p:sp>
        <p:nvSpPr>
          <p:cNvPr id="11" name="Text Placeholder 10"/>
          <p:cNvSpPr>
            <a:spLocks noGrp="1"/>
          </p:cNvSpPr>
          <p:nvPr>
            <p:ph type="body" sz="quarter" idx="14" hasCustomPrompt="1"/>
          </p:nvPr>
        </p:nvSpPr>
        <p:spPr>
          <a:xfrm>
            <a:off x="719138" y="647700"/>
            <a:ext cx="10817225" cy="304800"/>
          </a:xfrm>
        </p:spPr>
        <p:txBody>
          <a:bodyPr>
            <a:noAutofit/>
          </a:bodyPr>
          <a:lstStyle>
            <a:lvl1pPr marL="0" indent="0">
              <a:buNone/>
              <a:defRPr sz="1800"/>
            </a:lvl1pPr>
          </a:lstStyle>
          <a:p>
            <a:pPr lvl="0"/>
            <a:r>
              <a:rPr lang="en-US"/>
              <a:t>Sub-title goes here</a:t>
            </a:r>
          </a:p>
        </p:txBody>
      </p:sp>
      <p:sp>
        <p:nvSpPr>
          <p:cNvPr id="9" name="Rectangle 8"/>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a:t>
            </a:r>
            <a:r>
              <a:rPr lang="en-US" sz="1100" kern="1200">
                <a:solidFill>
                  <a:schemeClr val="lt1"/>
                </a:solidFill>
                <a:latin typeface="+mn-lt"/>
                <a:ea typeface="+mn-ea"/>
                <a:cs typeface="+mn-cs"/>
              </a:rPr>
              <a:t> - </a:t>
            </a:r>
            <a:r>
              <a:rPr lang="en-US" sz="1100">
                <a:latin typeface="+mj-lt"/>
              </a:rPr>
              <a:t>Student</a:t>
            </a:r>
          </a:p>
        </p:txBody>
      </p:sp>
      <p:sp>
        <p:nvSpPr>
          <p:cNvPr id="10" name="Rectangle 9">
            <a:extLst>
              <a:ext uri="{FF2B5EF4-FFF2-40B4-BE49-F238E27FC236}">
                <a16:creationId xmlns:a16="http://schemas.microsoft.com/office/drawing/2014/main" id="{0940F3FB-2948-4D1C-B51E-AE1443CE53D9}"/>
              </a:ext>
            </a:extLst>
          </p:cNvPr>
          <p:cNvSpPr/>
          <p:nvPr userDrawn="1"/>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a:t>
            </a:r>
            <a:r>
              <a:rPr lang="en-US" sz="1100" kern="1200">
                <a:solidFill>
                  <a:schemeClr val="lt1"/>
                </a:solidFill>
                <a:latin typeface="+mn-lt"/>
                <a:ea typeface="+mn-ea"/>
                <a:cs typeface="+mn-cs"/>
              </a:rPr>
              <a:t> - </a:t>
            </a:r>
            <a:r>
              <a:rPr lang="en-US" sz="1100">
                <a:latin typeface="+mj-lt"/>
              </a:rPr>
              <a:t>Student</a:t>
            </a:r>
          </a:p>
        </p:txBody>
      </p:sp>
    </p:spTree>
    <p:extLst>
      <p:ext uri="{BB962C8B-B14F-4D97-AF65-F5344CB8AC3E}">
        <p14:creationId xmlns:p14="http://schemas.microsoft.com/office/powerpoint/2010/main" val="1073636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559" y="781050"/>
            <a:ext cx="10817804" cy="5467349"/>
          </a:xfrm>
          <a:prstGeom prst="rect">
            <a:avLst/>
          </a:prstGeom>
        </p:spPr>
        <p:txBody>
          <a:bodyPr/>
          <a:lstStyle/>
          <a:p>
            <a:pPr lvl="0"/>
            <a:r>
              <a:rPr lang="en-US"/>
              <a:t>Edit Master text styles</a:t>
            </a:r>
          </a:p>
        </p:txBody>
      </p:sp>
      <p:sp>
        <p:nvSpPr>
          <p:cNvPr id="6" name="Slide Number Placeholder 5"/>
          <p:cNvSpPr>
            <a:spLocks noGrp="1"/>
          </p:cNvSpPr>
          <p:nvPr>
            <p:ph type="sldNum" sz="quarter" idx="12"/>
          </p:nvPr>
        </p:nvSpPr>
        <p:spPr>
          <a:xfrm>
            <a:off x="9448800" y="6576384"/>
            <a:ext cx="2743200" cy="253041"/>
          </a:xfrm>
        </p:spPr>
        <p:txBody>
          <a:bodyPr/>
          <a:lstStyle>
            <a:lvl1pPr algn="r">
              <a:defRPr>
                <a:solidFill>
                  <a:schemeClr val="bg1"/>
                </a:solidFill>
              </a:defRPr>
            </a:lvl1pPr>
          </a:lstStyle>
          <a:p>
            <a:fld id="{70537519-A881-410A-8F31-24AB94169677}" type="slidenum">
              <a:rPr lang="en-CA" smtClean="0"/>
              <a:t>‹#›</a:t>
            </a:fld>
            <a:endParaRPr lang="en-CA"/>
          </a:p>
        </p:txBody>
      </p:sp>
      <p:sp>
        <p:nvSpPr>
          <p:cNvPr id="17"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CONTENTS</a:t>
            </a:r>
          </a:p>
        </p:txBody>
      </p:sp>
      <p:sp>
        <p:nvSpPr>
          <p:cNvPr id="7" name="Rectangle 6"/>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a:t>
            </a:r>
            <a:r>
              <a:rPr lang="en-US" sz="1100" kern="1200">
                <a:solidFill>
                  <a:schemeClr val="lt1"/>
                </a:solidFill>
                <a:latin typeface="+mn-lt"/>
                <a:ea typeface="+mn-ea"/>
                <a:cs typeface="+mn-cs"/>
              </a:rPr>
              <a:t>- </a:t>
            </a:r>
            <a:r>
              <a:rPr lang="en-US" sz="1100">
                <a:latin typeface="+mj-lt"/>
              </a:rPr>
              <a:t>Student</a:t>
            </a:r>
          </a:p>
        </p:txBody>
      </p:sp>
    </p:spTree>
    <p:extLst>
      <p:ext uri="{BB962C8B-B14F-4D97-AF65-F5344CB8AC3E}">
        <p14:creationId xmlns:p14="http://schemas.microsoft.com/office/powerpoint/2010/main" val="304274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7859" b="7505"/>
          <a:stretch/>
        </p:blipFill>
        <p:spPr>
          <a:xfrm>
            <a:off x="0" y="-1"/>
            <a:ext cx="12192000" cy="6867526"/>
          </a:xfrm>
          <a:prstGeom prst="rect">
            <a:avLst/>
          </a:prstGeom>
        </p:spPr>
      </p:pic>
      <p:sp>
        <p:nvSpPr>
          <p:cNvPr id="9" name="Flowchart: Manual Input 8"/>
          <p:cNvSpPr/>
          <p:nvPr/>
        </p:nvSpPr>
        <p:spPr>
          <a:xfrm rot="16200000" flipH="1" flipV="1">
            <a:off x="-85060" y="94585"/>
            <a:ext cx="6858000" cy="6687879"/>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1" hasCustomPrompt="1"/>
          </p:nvPr>
        </p:nvSpPr>
        <p:spPr>
          <a:xfrm>
            <a:off x="571575" y="3074250"/>
            <a:ext cx="4680910" cy="450850"/>
          </a:xfrm>
        </p:spPr>
        <p:txBody>
          <a:bodyPr>
            <a:normAutofit/>
          </a:bodyPr>
          <a:lstStyle>
            <a:lvl1pPr marL="0" indent="0" algn="ctr">
              <a:buNone/>
              <a:defRPr sz="3000" b="1"/>
            </a:lvl1pPr>
          </a:lstStyle>
          <a:p>
            <a:pPr lvl="0"/>
            <a:r>
              <a:rPr lang="en-US"/>
              <a:t>Section Divider Title</a:t>
            </a:r>
          </a:p>
        </p:txBody>
      </p:sp>
      <p:sp>
        <p:nvSpPr>
          <p:cNvPr id="13" name="Text Placeholder 8"/>
          <p:cNvSpPr>
            <a:spLocks noGrp="1"/>
          </p:cNvSpPr>
          <p:nvPr>
            <p:ph type="body" sz="quarter" idx="12" hasCustomPrompt="1"/>
          </p:nvPr>
        </p:nvSpPr>
        <p:spPr>
          <a:xfrm>
            <a:off x="571574" y="3612221"/>
            <a:ext cx="4680910" cy="361950"/>
          </a:xfrm>
        </p:spPr>
        <p:txBody>
          <a:bodyPr>
            <a:noAutofit/>
          </a:bodyPr>
          <a:lstStyle>
            <a:lvl1pPr marL="0" indent="0" algn="ctr">
              <a:buNone/>
              <a:defRPr sz="2200" baseline="0"/>
            </a:lvl1pPr>
          </a:lstStyle>
          <a:p>
            <a:pPr lvl="0"/>
            <a:r>
              <a:rPr lang="en-US"/>
              <a:t>SUB-TITLE GOES HERE</a:t>
            </a:r>
          </a:p>
        </p:txBody>
      </p:sp>
      <p:cxnSp>
        <p:nvCxnSpPr>
          <p:cNvPr id="14" name="Straight Connector 13"/>
          <p:cNvCxnSpPr/>
          <p:nvPr/>
        </p:nvCxnSpPr>
        <p:spPr>
          <a:xfrm>
            <a:off x="571574" y="3525100"/>
            <a:ext cx="468091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0" y="6435068"/>
            <a:ext cx="2175256" cy="293458"/>
          </a:xfrm>
          <a:prstGeom prst="rect">
            <a:avLst/>
          </a:prstGeom>
        </p:spPr>
      </p:pic>
    </p:spTree>
    <p:extLst>
      <p:ext uri="{BB962C8B-B14F-4D97-AF65-F5344CB8AC3E}">
        <p14:creationId xmlns:p14="http://schemas.microsoft.com/office/powerpoint/2010/main" val="33561304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70537519-A881-410A-8F31-24AB94169677}" type="slidenum">
              <a:rPr lang="en-CA" smtClean="0"/>
              <a:t>‹#›</a:t>
            </a:fld>
            <a:endParaRPr lang="en-CA"/>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 t="6" r="68" b="18929"/>
          <a:stretch/>
        </p:blipFill>
        <p:spPr>
          <a:xfrm>
            <a:off x="-408" y="0"/>
            <a:ext cx="12192000" cy="6596981"/>
          </a:xfrm>
          <a:prstGeom prst="rect">
            <a:avLst/>
          </a:prstGeom>
        </p:spPr>
      </p:pic>
      <p:sp>
        <p:nvSpPr>
          <p:cNvPr id="5" name="Rectangle 4"/>
          <p:cNvSpPr/>
          <p:nvPr/>
        </p:nvSpPr>
        <p:spPr>
          <a:xfrm>
            <a:off x="0" y="-28766"/>
            <a:ext cx="12192000" cy="66865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hasCustomPrompt="1"/>
          </p:nvPr>
        </p:nvSpPr>
        <p:spPr>
          <a:xfrm>
            <a:off x="1496606" y="2776538"/>
            <a:ext cx="9197975" cy="450850"/>
          </a:xfrm>
        </p:spPr>
        <p:txBody>
          <a:bodyPr>
            <a:normAutofit/>
          </a:bodyPr>
          <a:lstStyle>
            <a:lvl1pPr marL="0" indent="0" algn="ctr">
              <a:buNone/>
              <a:defRPr sz="3000" b="1"/>
            </a:lvl1pPr>
          </a:lstStyle>
          <a:p>
            <a:pPr lvl="0"/>
            <a:r>
              <a:rPr lang="en-US"/>
              <a:t>Section Divider Title</a:t>
            </a:r>
          </a:p>
        </p:txBody>
      </p:sp>
      <p:sp>
        <p:nvSpPr>
          <p:cNvPr id="9" name="Text Placeholder 8"/>
          <p:cNvSpPr>
            <a:spLocks noGrp="1"/>
          </p:cNvSpPr>
          <p:nvPr>
            <p:ph type="body" sz="quarter" idx="12" hasCustomPrompt="1"/>
          </p:nvPr>
        </p:nvSpPr>
        <p:spPr>
          <a:xfrm>
            <a:off x="1496605" y="3314509"/>
            <a:ext cx="9197975" cy="361950"/>
          </a:xfrm>
        </p:spPr>
        <p:txBody>
          <a:bodyPr>
            <a:noAutofit/>
          </a:bodyPr>
          <a:lstStyle>
            <a:lvl1pPr marL="0" indent="0" algn="ctr">
              <a:buNone/>
              <a:defRPr sz="2200" baseline="0"/>
            </a:lvl1pPr>
          </a:lstStyle>
          <a:p>
            <a:pPr lvl="0"/>
            <a:r>
              <a:rPr lang="en-US"/>
              <a:t>SUB-TITLE GOES HERE</a:t>
            </a:r>
          </a:p>
        </p:txBody>
      </p:sp>
      <p:cxnSp>
        <p:nvCxnSpPr>
          <p:cNvPr id="12" name="Straight Connector 11"/>
          <p:cNvCxnSpPr/>
          <p:nvPr/>
        </p:nvCxnSpPr>
        <p:spPr>
          <a:xfrm>
            <a:off x="1496605" y="3216276"/>
            <a:ext cx="91979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579004"/>
            <a:ext cx="1219200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solidFill>
                  <a:srgbClr val="002060"/>
                </a:solidFill>
              </a:rPr>
              <a:t>    </a:t>
            </a:r>
            <a:r>
              <a:rPr lang="en-US" sz="1100">
                <a:solidFill>
                  <a:srgbClr val="002060"/>
                </a:solidFill>
                <a:latin typeface="+mj-lt"/>
              </a:rPr>
              <a:t>Integrated Renewal Program </a:t>
            </a:r>
            <a:r>
              <a:rPr lang="en-US" sz="1100" kern="1200">
                <a:solidFill>
                  <a:srgbClr val="002060"/>
                </a:solidFill>
                <a:latin typeface="+mn-lt"/>
                <a:ea typeface="+mn-ea"/>
                <a:cs typeface="+mn-cs"/>
              </a:rPr>
              <a:t>- </a:t>
            </a:r>
            <a:r>
              <a:rPr lang="en-US" sz="1100">
                <a:solidFill>
                  <a:srgbClr val="002060"/>
                </a:solidFill>
                <a:latin typeface="+mj-lt"/>
              </a:rPr>
              <a:t>Student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811" y="6641999"/>
            <a:ext cx="1478370" cy="199443"/>
          </a:xfrm>
          <a:prstGeom prst="rect">
            <a:avLst/>
          </a:prstGeom>
        </p:spPr>
      </p:pic>
    </p:spTree>
    <p:extLst>
      <p:ext uri="{BB962C8B-B14F-4D97-AF65-F5344CB8AC3E}">
        <p14:creationId xmlns:p14="http://schemas.microsoft.com/office/powerpoint/2010/main" val="322283968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138E-29C8-3AF9-D2BE-A84CE3F47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47B6A78-B615-6FC9-CF3C-E59582505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4EF1A-FF17-1E14-EFA9-5E55178786A3}"/>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228150B-1D40-D87F-D8CC-7280CFEFBB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76F04BD-27D3-A4A0-7257-F375C3131CA8}"/>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68303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0469" b="8284"/>
          <a:stretch/>
        </p:blipFill>
        <p:spPr>
          <a:xfrm>
            <a:off x="3048" y="0"/>
            <a:ext cx="12188952" cy="6590948"/>
          </a:xfrm>
          <a:prstGeom prst="rect">
            <a:avLst/>
          </a:prstGeom>
        </p:spPr>
      </p:pic>
      <p:sp>
        <p:nvSpPr>
          <p:cNvPr id="3" name="Slide Number Placeholder 2"/>
          <p:cNvSpPr>
            <a:spLocks noGrp="1"/>
          </p:cNvSpPr>
          <p:nvPr>
            <p:ph type="sldNum" sz="quarter" idx="10"/>
          </p:nvPr>
        </p:nvSpPr>
        <p:spPr/>
        <p:txBody>
          <a:bodyPr/>
          <a:lstStyle/>
          <a:p>
            <a:fld id="{70537519-A881-410A-8F31-24AB94169677}" type="slidenum">
              <a:rPr lang="en-CA" smtClean="0"/>
              <a:t>‹#›</a:t>
            </a:fld>
            <a:endParaRPr lang="en-CA"/>
          </a:p>
        </p:txBody>
      </p:sp>
      <p:sp>
        <p:nvSpPr>
          <p:cNvPr id="5" name="Rectangle 4"/>
          <p:cNvSpPr/>
          <p:nvPr/>
        </p:nvSpPr>
        <p:spPr>
          <a:xfrm>
            <a:off x="-408" y="0"/>
            <a:ext cx="12192000" cy="66865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hasCustomPrompt="1"/>
          </p:nvPr>
        </p:nvSpPr>
        <p:spPr>
          <a:xfrm>
            <a:off x="1496606" y="2776538"/>
            <a:ext cx="9197975" cy="450850"/>
          </a:xfrm>
        </p:spPr>
        <p:txBody>
          <a:bodyPr>
            <a:normAutofit/>
          </a:bodyPr>
          <a:lstStyle>
            <a:lvl1pPr marL="0" indent="0" algn="ctr">
              <a:buNone/>
              <a:defRPr sz="3000" b="1"/>
            </a:lvl1pPr>
          </a:lstStyle>
          <a:p>
            <a:pPr lvl="0"/>
            <a:r>
              <a:rPr lang="en-US"/>
              <a:t>Section Divider Title</a:t>
            </a:r>
          </a:p>
        </p:txBody>
      </p:sp>
      <p:sp>
        <p:nvSpPr>
          <p:cNvPr id="9" name="Text Placeholder 8"/>
          <p:cNvSpPr>
            <a:spLocks noGrp="1"/>
          </p:cNvSpPr>
          <p:nvPr>
            <p:ph type="body" sz="quarter" idx="12" hasCustomPrompt="1"/>
          </p:nvPr>
        </p:nvSpPr>
        <p:spPr>
          <a:xfrm>
            <a:off x="1496605" y="3314509"/>
            <a:ext cx="9197975" cy="361950"/>
          </a:xfrm>
        </p:spPr>
        <p:txBody>
          <a:bodyPr>
            <a:noAutofit/>
          </a:bodyPr>
          <a:lstStyle>
            <a:lvl1pPr marL="0" indent="0" algn="ctr">
              <a:buNone/>
              <a:defRPr sz="2200" baseline="0"/>
            </a:lvl1pPr>
          </a:lstStyle>
          <a:p>
            <a:pPr lvl="0"/>
            <a:r>
              <a:rPr lang="en-US"/>
              <a:t>SUB-TITLE GOES HERE</a:t>
            </a:r>
          </a:p>
        </p:txBody>
      </p:sp>
      <p:cxnSp>
        <p:nvCxnSpPr>
          <p:cNvPr id="12" name="Straight Connector 11"/>
          <p:cNvCxnSpPr/>
          <p:nvPr/>
        </p:nvCxnSpPr>
        <p:spPr>
          <a:xfrm>
            <a:off x="1496605" y="3216276"/>
            <a:ext cx="91979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0" y="6579004"/>
            <a:ext cx="1219200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solidFill>
                  <a:srgbClr val="002060"/>
                </a:solidFill>
              </a:rPr>
              <a:t>    </a:t>
            </a:r>
            <a:r>
              <a:rPr lang="en-US" sz="1100">
                <a:solidFill>
                  <a:srgbClr val="002060"/>
                </a:solidFill>
                <a:latin typeface="+mj-lt"/>
              </a:rPr>
              <a:t>Integrated Renewal Program</a:t>
            </a:r>
            <a:r>
              <a:rPr lang="en-US" sz="1100" kern="1200">
                <a:solidFill>
                  <a:srgbClr val="002060"/>
                </a:solidFill>
                <a:latin typeface="+mn-lt"/>
                <a:ea typeface="+mn-ea"/>
                <a:cs typeface="+mn-cs"/>
              </a:rPr>
              <a:t> - </a:t>
            </a:r>
            <a:r>
              <a:rPr lang="en-US" sz="1100">
                <a:solidFill>
                  <a:srgbClr val="002060"/>
                </a:solidFill>
                <a:latin typeface="+mj-lt"/>
              </a:rPr>
              <a:t>Student</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811" y="6641999"/>
            <a:ext cx="1478370" cy="199443"/>
          </a:xfrm>
          <a:prstGeom prst="rect">
            <a:avLst/>
          </a:prstGeom>
        </p:spPr>
      </p:pic>
    </p:spTree>
    <p:extLst>
      <p:ext uri="{BB962C8B-B14F-4D97-AF65-F5344CB8AC3E}">
        <p14:creationId xmlns:p14="http://schemas.microsoft.com/office/powerpoint/2010/main" val="2436193874"/>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37519-A881-410A-8F31-24AB94169677}" type="slidenum">
              <a:rPr lang="en-CA" smtClean="0"/>
              <a:t>‹#›</a:t>
            </a:fld>
            <a:endParaRPr lang="en-CA"/>
          </a:p>
        </p:txBody>
      </p:sp>
      <p:sp>
        <p:nvSpPr>
          <p:cNvPr id="6"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baseline="0"/>
            </a:lvl1pPr>
          </a:lstStyle>
          <a:p>
            <a:pPr lvl="0"/>
            <a:r>
              <a:rPr lang="en-US"/>
              <a:t>BLANK PAGE</a:t>
            </a:r>
          </a:p>
        </p:txBody>
      </p:sp>
      <p:sp>
        <p:nvSpPr>
          <p:cNvPr id="7" name="Rectangle 6"/>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30788632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773011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37519-A881-410A-8F31-24AB94169677}" type="slidenum">
              <a:rPr lang="en-CA" smtClean="0"/>
              <a:t>‹#›</a:t>
            </a:fld>
            <a:endParaRPr lang="en-CA"/>
          </a:p>
        </p:txBody>
      </p:sp>
      <p:sp>
        <p:nvSpPr>
          <p:cNvPr id="6"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baseline="0"/>
            </a:lvl1pPr>
          </a:lstStyle>
          <a:p>
            <a:pPr lvl="0"/>
            <a:r>
              <a:rPr lang="en-US"/>
              <a:t>IMAGE PAGE</a:t>
            </a:r>
          </a:p>
        </p:txBody>
      </p:sp>
      <p:sp>
        <p:nvSpPr>
          <p:cNvPr id="3" name="Picture Placeholder 2"/>
          <p:cNvSpPr>
            <a:spLocks noGrp="1"/>
          </p:cNvSpPr>
          <p:nvPr>
            <p:ph type="pic" sz="quarter" idx="14"/>
          </p:nvPr>
        </p:nvSpPr>
        <p:spPr>
          <a:xfrm>
            <a:off x="0" y="925661"/>
            <a:ext cx="12192000" cy="3571911"/>
          </a:xfrm>
        </p:spPr>
        <p:txBody>
          <a:bodyPr/>
          <a:lstStyle>
            <a:lvl1pPr marL="0" indent="0">
              <a:buNone/>
              <a:defRPr/>
            </a:lvl1pPr>
          </a:lstStyle>
          <a:p>
            <a:r>
              <a:rPr lang="en-US"/>
              <a:t>Click icon to add picture</a:t>
            </a:r>
          </a:p>
        </p:txBody>
      </p:sp>
      <p:sp>
        <p:nvSpPr>
          <p:cNvPr id="8" name="Text Placeholder 7"/>
          <p:cNvSpPr>
            <a:spLocks noGrp="1"/>
          </p:cNvSpPr>
          <p:nvPr>
            <p:ph type="body" sz="quarter" idx="15" hasCustomPrompt="1"/>
          </p:nvPr>
        </p:nvSpPr>
        <p:spPr>
          <a:xfrm>
            <a:off x="2051493" y="4850145"/>
            <a:ext cx="7869238" cy="1244009"/>
          </a:xfrm>
        </p:spPr>
        <p:txBody>
          <a:bodyPr/>
          <a:lstStyle>
            <a:lvl1pPr marL="0" indent="0">
              <a:buNone/>
              <a:defRPr/>
            </a:lvl1pPr>
          </a:lstStyle>
          <a:p>
            <a:pPr lvl="0"/>
            <a:r>
              <a:rPr lang="en-US"/>
              <a:t>Add a picture, graph, or other visual into the space allotted above. Your image should be as centered as possible. You can also add a few key points in this section if the space allows.</a:t>
            </a:r>
          </a:p>
        </p:txBody>
      </p:sp>
      <p:sp>
        <p:nvSpPr>
          <p:cNvPr id="7" name="Rectangle 6"/>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2858798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0537519-A881-410A-8F31-24AB94169677}" type="slidenum">
              <a:rPr lang="en-CA" smtClean="0"/>
              <a:t>‹#›</a:t>
            </a:fld>
            <a:endParaRPr lang="en-CA"/>
          </a:p>
        </p:txBody>
      </p:sp>
      <p:sp>
        <p:nvSpPr>
          <p:cNvPr id="9" name="Rectangle 8"/>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34168094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70537519-A881-410A-8F31-24AB94169677}" type="slidenum">
              <a:rPr lang="en-CA" smtClean="0"/>
              <a:t>‹#›</a:t>
            </a:fld>
            <a:endParaRPr lang="en-CA"/>
          </a:p>
        </p:txBody>
      </p:sp>
      <p:sp>
        <p:nvSpPr>
          <p:cNvPr id="9" name="Rectangle 8"/>
          <p:cNvSpPr/>
          <p:nvPr/>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18194481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035" b="-546"/>
          <a:stretch/>
        </p:blipFill>
        <p:spPr>
          <a:xfrm>
            <a:off x="0" y="3019"/>
            <a:ext cx="12192000" cy="6627346"/>
          </a:xfrm>
          <a:prstGeom prst="rect">
            <a:avLst/>
          </a:prstGeom>
        </p:spPr>
      </p:pic>
      <p:sp>
        <p:nvSpPr>
          <p:cNvPr id="11" name="Flowchart: Manual Input 10"/>
          <p:cNvSpPr/>
          <p:nvPr/>
        </p:nvSpPr>
        <p:spPr>
          <a:xfrm rot="16200000" flipH="1" flipV="1">
            <a:off x="707745" y="-704726"/>
            <a:ext cx="6575985" cy="7991475"/>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190625" y="1911018"/>
            <a:ext cx="4257675" cy="448802"/>
          </a:xfrm>
        </p:spPr>
        <p:txBody>
          <a:bodyPr>
            <a:noAutofit/>
          </a:bodyPr>
          <a:lstStyle>
            <a:lvl1pPr marL="0" indent="0" algn="ctr">
              <a:buNone/>
              <a:defRPr sz="3000" b="1"/>
            </a:lvl1pPr>
          </a:lstStyle>
          <a:p>
            <a:pPr lvl="0"/>
            <a:r>
              <a:rPr lang="en-US"/>
              <a:t>CONTACT</a:t>
            </a:r>
          </a:p>
        </p:txBody>
      </p:sp>
      <p:sp>
        <p:nvSpPr>
          <p:cNvPr id="15" name="Text Placeholder 14"/>
          <p:cNvSpPr>
            <a:spLocks noGrp="1"/>
          </p:cNvSpPr>
          <p:nvPr>
            <p:ph type="body" sz="quarter" idx="11" hasCustomPrompt="1"/>
          </p:nvPr>
        </p:nvSpPr>
        <p:spPr>
          <a:xfrm>
            <a:off x="523874" y="2494423"/>
            <a:ext cx="5738813" cy="1562100"/>
          </a:xfrm>
        </p:spPr>
        <p:txBody>
          <a:bodyPr/>
          <a:lstStyle>
            <a:lvl1pPr marL="0" indent="0" algn="ctr">
              <a:buNone/>
              <a:defRPr baseline="0"/>
            </a:lvl1pPr>
          </a:lstStyle>
          <a:p>
            <a:pPr lvl="0"/>
            <a:r>
              <a:rPr lang="en-US"/>
              <a:t>The Integrated Renewal Program - Student would love to hear from you! If you have any questions or comments please get in touch.</a:t>
            </a:r>
          </a:p>
        </p:txBody>
      </p:sp>
      <p:sp>
        <p:nvSpPr>
          <p:cNvPr id="16" name="Rectangle 15"/>
          <p:cNvSpPr/>
          <p:nvPr/>
        </p:nvSpPr>
        <p:spPr>
          <a:xfrm>
            <a:off x="452437" y="1409699"/>
            <a:ext cx="5881688" cy="45434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7"/>
          <p:cNvSpPr>
            <a:spLocks noGrp="1"/>
          </p:cNvSpPr>
          <p:nvPr>
            <p:ph type="body" sz="quarter" idx="12" hasCustomPrompt="1"/>
          </p:nvPr>
        </p:nvSpPr>
        <p:spPr>
          <a:xfrm>
            <a:off x="1285875" y="4069682"/>
            <a:ext cx="4467225" cy="892843"/>
          </a:xfrm>
        </p:spPr>
        <p:txBody>
          <a:bodyPr>
            <a:normAutofit/>
          </a:bodyPr>
          <a:lstStyle>
            <a:lvl1pPr marL="0" indent="0">
              <a:buNone/>
              <a:defRPr sz="2000" b="1"/>
            </a:lvl1pPr>
          </a:lstStyle>
          <a:p>
            <a:pPr lvl="0"/>
            <a:r>
              <a:rPr lang="en-US"/>
              <a:t>WEBSITE  |  http://irp.ubc.ca</a:t>
            </a:r>
          </a:p>
        </p:txBody>
      </p:sp>
      <p:sp>
        <p:nvSpPr>
          <p:cNvPr id="20" name="Text Placeholder 19"/>
          <p:cNvSpPr>
            <a:spLocks noGrp="1"/>
          </p:cNvSpPr>
          <p:nvPr>
            <p:ph type="body" sz="quarter" idx="13" hasCustomPrompt="1"/>
          </p:nvPr>
        </p:nvSpPr>
        <p:spPr>
          <a:xfrm>
            <a:off x="1285874" y="4516103"/>
            <a:ext cx="4595941" cy="459581"/>
          </a:xfrm>
        </p:spPr>
        <p:txBody>
          <a:bodyPr>
            <a:normAutofit/>
          </a:bodyPr>
          <a:lstStyle>
            <a:lvl1pPr marL="0" indent="0">
              <a:buNone/>
              <a:defRPr sz="2000" b="1"/>
            </a:lvl1pPr>
          </a:lstStyle>
          <a:p>
            <a:pPr lvl="0"/>
            <a:r>
              <a:rPr lang="en-US"/>
              <a:t>E-MAIL | integrated.renewal@ubc.ca</a:t>
            </a:r>
          </a:p>
        </p:txBody>
      </p:sp>
      <p:sp>
        <p:nvSpPr>
          <p:cNvPr id="12" name="Rectangle 11"/>
          <p:cNvSpPr/>
          <p:nvPr/>
        </p:nvSpPr>
        <p:spPr>
          <a:xfrm>
            <a:off x="-2" y="6565392"/>
            <a:ext cx="1219200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solidFill>
                  <a:srgbClr val="002060"/>
                </a:solidFill>
              </a:rPr>
              <a:t>    </a:t>
            </a:r>
            <a:r>
              <a:rPr lang="en-US" sz="1100">
                <a:solidFill>
                  <a:srgbClr val="002060"/>
                </a:solidFill>
                <a:latin typeface="+mj-lt"/>
              </a:rPr>
              <a:t>Integrated Renewal Program - Student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7811" y="6613424"/>
            <a:ext cx="1478370" cy="199443"/>
          </a:xfrm>
          <a:prstGeom prst="rect">
            <a:avLst/>
          </a:prstGeom>
        </p:spPr>
      </p:pic>
    </p:spTree>
    <p:extLst>
      <p:ext uri="{BB962C8B-B14F-4D97-AF65-F5344CB8AC3E}">
        <p14:creationId xmlns:p14="http://schemas.microsoft.com/office/powerpoint/2010/main" val="9474380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Content3">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E426DCE0-E4DA-4754-AE23-ADEB7BCF060E}"/>
              </a:ext>
            </a:extLst>
          </p:cNvPr>
          <p:cNvSpPr>
            <a:spLocks noGrp="1"/>
          </p:cNvSpPr>
          <p:nvPr>
            <p:ph type="body" sz="quarter" idx="10"/>
          </p:nvPr>
        </p:nvSpPr>
        <p:spPr>
          <a:xfrm>
            <a:off x="215900" y="1130093"/>
            <a:ext cx="11746396" cy="5482741"/>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1183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1">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05982B70-18F5-4DCA-93FF-7B4C2386F6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567" y="140193"/>
            <a:ext cx="3085599" cy="463196"/>
          </a:xfrm>
          <a:prstGeom prst="rect">
            <a:avLst/>
          </a:prstGeom>
        </p:spPr>
      </p:pic>
      <p:sp>
        <p:nvSpPr>
          <p:cNvPr id="9" name="Title 8">
            <a:extLst>
              <a:ext uri="{FF2B5EF4-FFF2-40B4-BE49-F238E27FC236}">
                <a16:creationId xmlns:a16="http://schemas.microsoft.com/office/drawing/2014/main" id="{CD2ACA17-F789-456B-869D-6E56F7C4A30D}"/>
              </a:ext>
            </a:extLst>
          </p:cNvPr>
          <p:cNvSpPr>
            <a:spLocks noGrp="1"/>
          </p:cNvSpPr>
          <p:nvPr>
            <p:ph type="title" hasCustomPrompt="1"/>
          </p:nvPr>
        </p:nvSpPr>
        <p:spPr>
          <a:xfrm>
            <a:off x="216567" y="818135"/>
            <a:ext cx="10515600" cy="523221"/>
          </a:xfrm>
        </p:spPr>
        <p:txBody>
          <a:bodyPr>
            <a:noAutofit/>
          </a:bodyPr>
          <a:lstStyle>
            <a:lvl1pPr>
              <a:defRPr sz="3200" b="1">
                <a:solidFill>
                  <a:schemeClr val="accent1">
                    <a:lumMod val="50000"/>
                  </a:schemeClr>
                </a:solidFill>
                <a:latin typeface="Whitney Book"/>
                <a:cs typeface="Arial" panose="020B0604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DF48507F-6664-434B-9B28-9A9462087942}"/>
              </a:ext>
            </a:extLst>
          </p:cNvPr>
          <p:cNvSpPr>
            <a:spLocks noGrp="1"/>
          </p:cNvSpPr>
          <p:nvPr>
            <p:ph type="body" sz="quarter" idx="10"/>
          </p:nvPr>
        </p:nvSpPr>
        <p:spPr>
          <a:xfrm>
            <a:off x="215900" y="1655763"/>
            <a:ext cx="11481352" cy="4855472"/>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301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8E31-F663-480E-B6A8-155AFE126351}"/>
              </a:ext>
            </a:extLst>
          </p:cNvPr>
          <p:cNvSpPr>
            <a:spLocks noGrp="1"/>
          </p:cNvSpPr>
          <p:nvPr>
            <p:ph type="title" hasCustomPrompt="1"/>
          </p:nvPr>
        </p:nvSpPr>
        <p:spPr>
          <a:xfrm>
            <a:off x="3842560" y="4283352"/>
            <a:ext cx="7868479" cy="1325563"/>
          </a:xfrm>
        </p:spPr>
        <p:txBody>
          <a:bodyPr>
            <a:normAutofit/>
          </a:bodyPr>
          <a:lstStyle>
            <a:lvl1pPr>
              <a:defRPr sz="6000" b="1">
                <a:solidFill>
                  <a:schemeClr val="bg1"/>
                </a:solidFill>
                <a:latin typeface="Arial" panose="020B0604020202020204" pitchFamily="34" charset="0"/>
                <a:cs typeface="Arial" panose="020B0604020202020204" pitchFamily="34" charset="0"/>
              </a:defRPr>
            </a:lvl1pPr>
          </a:lstStyle>
          <a:p>
            <a:r>
              <a:rPr lang="en-US"/>
              <a:t>Heading</a:t>
            </a:r>
          </a:p>
        </p:txBody>
      </p:sp>
      <p:pic>
        <p:nvPicPr>
          <p:cNvPr id="7" name="Picture 6" descr="Text&#10;&#10;Description automatically generated">
            <a:extLst>
              <a:ext uri="{FF2B5EF4-FFF2-40B4-BE49-F238E27FC236}">
                <a16:creationId xmlns:a16="http://schemas.microsoft.com/office/drawing/2014/main" id="{06A39D0C-A107-4B30-BA7B-40352F3866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Tree>
    <p:extLst>
      <p:ext uri="{BB962C8B-B14F-4D97-AF65-F5344CB8AC3E}">
        <p14:creationId xmlns:p14="http://schemas.microsoft.com/office/powerpoint/2010/main" val="53758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4179-5363-8315-8E38-B2BD87BCBA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AFA73A-D372-BE04-2617-BC0DB87B4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532B74-8446-3D7F-4F0B-F915AD382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9D9F82B-278D-DA92-3B35-E1651B5F122C}"/>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46D31C37-F5A9-3097-188D-BCF2DB324C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74CCE7-D65A-342B-5642-07FE635517EC}"/>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5873327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60D67D12-17B5-43B5-BE30-11ED5BEEE2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Tree>
    <p:extLst>
      <p:ext uri="{BB962C8B-B14F-4D97-AF65-F5344CB8AC3E}">
        <p14:creationId xmlns:p14="http://schemas.microsoft.com/office/powerpoint/2010/main" val="32793036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 In Title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A4DDFF-DDDD-40D8-8611-9C040E925A35}"/>
              </a:ext>
            </a:extLst>
          </p:cNvPr>
          <p:cNvSpPr txBox="1"/>
          <p:nvPr userDrawn="1"/>
        </p:nvSpPr>
        <p:spPr>
          <a:xfrm>
            <a:off x="3437820" y="3836398"/>
            <a:ext cx="5688509" cy="1015663"/>
          </a:xfrm>
          <a:prstGeom prst="rect">
            <a:avLst/>
          </a:prstGeom>
          <a:noFill/>
        </p:spPr>
        <p:txBody>
          <a:bodyPr wrap="square" lIns="91440" tIns="45720" rIns="91440" bIns="45720" rtlCol="0" anchor="t">
            <a:spAutoFit/>
          </a:bodyPr>
          <a:lstStyle/>
          <a:p>
            <a:r>
              <a:rPr lang="en-US" sz="6000" b="1">
                <a:solidFill>
                  <a:schemeClr val="bg1"/>
                </a:solidFill>
                <a:latin typeface="Arial"/>
                <a:cs typeface="Arial"/>
              </a:rPr>
              <a:t>Call-in Session</a:t>
            </a:r>
          </a:p>
        </p:txBody>
      </p:sp>
      <p:sp>
        <p:nvSpPr>
          <p:cNvPr id="9" name="Title 8">
            <a:extLst>
              <a:ext uri="{FF2B5EF4-FFF2-40B4-BE49-F238E27FC236}">
                <a16:creationId xmlns:a16="http://schemas.microsoft.com/office/drawing/2014/main" id="{D4ECEF00-DDEB-45A3-9E87-D5BA1DA34AF3}"/>
              </a:ext>
            </a:extLst>
          </p:cNvPr>
          <p:cNvSpPr>
            <a:spLocks noGrp="1"/>
          </p:cNvSpPr>
          <p:nvPr>
            <p:ph type="title" hasCustomPrompt="1"/>
          </p:nvPr>
        </p:nvSpPr>
        <p:spPr>
          <a:xfrm>
            <a:off x="3437820" y="4727106"/>
            <a:ext cx="8511942" cy="646331"/>
          </a:xfrm>
          <a:prstGeom prst="rect">
            <a:avLst/>
          </a:prstGeom>
        </p:spPr>
        <p:txBody>
          <a:bodyPr>
            <a:normAutofit/>
          </a:bodyPr>
          <a:lstStyle>
            <a:lvl1pPr>
              <a:defRPr sz="3600" b="1">
                <a:solidFill>
                  <a:schemeClr val="bg1"/>
                </a:solidFill>
                <a:latin typeface="Arial" panose="020B0604020202020204" pitchFamily="34" charset="0"/>
                <a:cs typeface="Arial" panose="020B0604020202020204" pitchFamily="34" charset="0"/>
              </a:defRPr>
            </a:lvl1pPr>
          </a:lstStyle>
          <a:p>
            <a:r>
              <a:rPr lang="en-US"/>
              <a:t>Session Name</a:t>
            </a:r>
          </a:p>
        </p:txBody>
      </p:sp>
      <p:pic>
        <p:nvPicPr>
          <p:cNvPr id="11" name="Picture 10" descr="Text&#10;&#10;Description automatically generated">
            <a:extLst>
              <a:ext uri="{FF2B5EF4-FFF2-40B4-BE49-F238E27FC236}">
                <a16:creationId xmlns:a16="http://schemas.microsoft.com/office/drawing/2014/main" id="{68AED3D1-E64D-4A15-90D2-AFCF62992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
        <p:nvSpPr>
          <p:cNvPr id="17" name="Text Placeholder 16">
            <a:extLst>
              <a:ext uri="{FF2B5EF4-FFF2-40B4-BE49-F238E27FC236}">
                <a16:creationId xmlns:a16="http://schemas.microsoft.com/office/drawing/2014/main" id="{471B95AE-01F8-4F1B-9EC7-08FC42997CD0}"/>
              </a:ext>
            </a:extLst>
          </p:cNvPr>
          <p:cNvSpPr>
            <a:spLocks noGrp="1"/>
          </p:cNvSpPr>
          <p:nvPr>
            <p:ph type="body" sz="quarter" idx="10" hasCustomPrompt="1"/>
          </p:nvPr>
        </p:nvSpPr>
        <p:spPr>
          <a:xfrm>
            <a:off x="3437820" y="5962052"/>
            <a:ext cx="8455675" cy="461665"/>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a:t>Date</a:t>
            </a:r>
          </a:p>
        </p:txBody>
      </p:sp>
    </p:spTree>
    <p:extLst>
      <p:ext uri="{BB962C8B-B14F-4D97-AF65-F5344CB8AC3E}">
        <p14:creationId xmlns:p14="http://schemas.microsoft.com/office/powerpoint/2010/main" val="1803053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3">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a:prstGeom prst="rect">
            <a:avLst/>
          </a:prstGeo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E426DCE0-E4DA-4754-AE23-ADEB7BCF060E}"/>
              </a:ext>
            </a:extLst>
          </p:cNvPr>
          <p:cNvSpPr>
            <a:spLocks noGrp="1"/>
          </p:cNvSpPr>
          <p:nvPr>
            <p:ph type="body" sz="quarter" idx="10"/>
          </p:nvPr>
        </p:nvSpPr>
        <p:spPr>
          <a:xfrm>
            <a:off x="215900" y="1130093"/>
            <a:ext cx="11746396" cy="5482741"/>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42670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Content3">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D8266ACD-2188-48C6-BDDB-F4D8FA7C1720}"/>
              </a:ext>
            </a:extLst>
          </p:cNvPr>
          <p:cNvCxnSpPr>
            <a:cxnSpLocks/>
          </p:cNvCxnSpPr>
          <p:nvPr userDrawn="1"/>
        </p:nvCxnSpPr>
        <p:spPr>
          <a:xfrm>
            <a:off x="4828210" y="1157357"/>
            <a:ext cx="0" cy="451487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411202F-E339-467B-9F52-136D70ACD524}"/>
              </a:ext>
            </a:extLst>
          </p:cNvPr>
          <p:cNvCxnSpPr>
            <a:cxnSpLocks/>
          </p:cNvCxnSpPr>
          <p:nvPr userDrawn="1"/>
        </p:nvCxnSpPr>
        <p:spPr>
          <a:xfrm>
            <a:off x="7361584" y="1178903"/>
            <a:ext cx="0" cy="451487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a:prstGeom prst="rect">
            <a:avLst/>
          </a:prstGeo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What’s Changing</a:t>
            </a:r>
          </a:p>
        </p:txBody>
      </p:sp>
      <p:grpSp>
        <p:nvGrpSpPr>
          <p:cNvPr id="5" name="Group 4">
            <a:extLst>
              <a:ext uri="{FF2B5EF4-FFF2-40B4-BE49-F238E27FC236}">
                <a16:creationId xmlns:a16="http://schemas.microsoft.com/office/drawing/2014/main" id="{9D065F45-E3E5-43DB-9236-61B4ABD1D496}"/>
              </a:ext>
            </a:extLst>
          </p:cNvPr>
          <p:cNvGrpSpPr/>
          <p:nvPr userDrawn="1"/>
        </p:nvGrpSpPr>
        <p:grpSpPr>
          <a:xfrm>
            <a:off x="7363791" y="1846470"/>
            <a:ext cx="3782207" cy="523221"/>
            <a:chOff x="5035826" y="1625600"/>
            <a:chExt cx="3782207" cy="523221"/>
          </a:xfrm>
          <a:solidFill>
            <a:srgbClr val="012548"/>
          </a:solidFill>
        </p:grpSpPr>
        <p:sp>
          <p:nvSpPr>
            <p:cNvPr id="3" name="Flowchart: Delay 2">
              <a:extLst>
                <a:ext uri="{FF2B5EF4-FFF2-40B4-BE49-F238E27FC236}">
                  <a16:creationId xmlns:a16="http://schemas.microsoft.com/office/drawing/2014/main" id="{361200B5-B2E5-4235-A72B-0E58C4B0478D}"/>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0888DE-0C6E-4962-80F0-85BC960DF870}"/>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11">
            <a:extLst>
              <a:ext uri="{FF2B5EF4-FFF2-40B4-BE49-F238E27FC236}">
                <a16:creationId xmlns:a16="http://schemas.microsoft.com/office/drawing/2014/main" id="{61581ACA-E077-4BA8-8366-22D7C7D3D09A}"/>
              </a:ext>
            </a:extLst>
          </p:cNvPr>
          <p:cNvSpPr>
            <a:spLocks noGrp="1"/>
          </p:cNvSpPr>
          <p:nvPr>
            <p:ph type="body" sz="quarter" idx="10" hasCustomPrompt="1"/>
          </p:nvPr>
        </p:nvSpPr>
        <p:spPr>
          <a:xfrm>
            <a:off x="7363791" y="1898933"/>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grpSp>
        <p:nvGrpSpPr>
          <p:cNvPr id="13" name="Group 12">
            <a:extLst>
              <a:ext uri="{FF2B5EF4-FFF2-40B4-BE49-F238E27FC236}">
                <a16:creationId xmlns:a16="http://schemas.microsoft.com/office/drawing/2014/main" id="{C5D71762-A601-46C3-AC8F-0BAB42432380}"/>
              </a:ext>
            </a:extLst>
          </p:cNvPr>
          <p:cNvGrpSpPr/>
          <p:nvPr userDrawn="1"/>
        </p:nvGrpSpPr>
        <p:grpSpPr>
          <a:xfrm>
            <a:off x="7363791" y="2511287"/>
            <a:ext cx="3782207" cy="523221"/>
            <a:chOff x="5035826" y="1625600"/>
            <a:chExt cx="3782207" cy="523221"/>
          </a:xfrm>
          <a:solidFill>
            <a:srgbClr val="003860"/>
          </a:solidFill>
        </p:grpSpPr>
        <p:sp>
          <p:nvSpPr>
            <p:cNvPr id="14" name="Flowchart: Delay 13">
              <a:extLst>
                <a:ext uri="{FF2B5EF4-FFF2-40B4-BE49-F238E27FC236}">
                  <a16:creationId xmlns:a16="http://schemas.microsoft.com/office/drawing/2014/main" id="{CB937C90-DCB8-49DF-90C5-50F1985F186E}"/>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31D316-BE76-4711-B9A4-08580E0AFC5B}"/>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Placeholder 11">
            <a:extLst>
              <a:ext uri="{FF2B5EF4-FFF2-40B4-BE49-F238E27FC236}">
                <a16:creationId xmlns:a16="http://schemas.microsoft.com/office/drawing/2014/main" id="{B6EBB795-7E63-4ECD-BE77-292CC3A78F6A}"/>
              </a:ext>
            </a:extLst>
          </p:cNvPr>
          <p:cNvSpPr>
            <a:spLocks noGrp="1"/>
          </p:cNvSpPr>
          <p:nvPr>
            <p:ph type="body" sz="quarter" idx="11" hasCustomPrompt="1"/>
          </p:nvPr>
        </p:nvSpPr>
        <p:spPr>
          <a:xfrm>
            <a:off x="7363791" y="2563750"/>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grpSp>
        <p:nvGrpSpPr>
          <p:cNvPr id="17" name="Group 16">
            <a:extLst>
              <a:ext uri="{FF2B5EF4-FFF2-40B4-BE49-F238E27FC236}">
                <a16:creationId xmlns:a16="http://schemas.microsoft.com/office/drawing/2014/main" id="{B0A95E59-087C-4F21-9974-1D95D4D1DEDB}"/>
              </a:ext>
            </a:extLst>
          </p:cNvPr>
          <p:cNvGrpSpPr/>
          <p:nvPr userDrawn="1"/>
        </p:nvGrpSpPr>
        <p:grpSpPr>
          <a:xfrm>
            <a:off x="7363791" y="3176104"/>
            <a:ext cx="3782207" cy="523221"/>
            <a:chOff x="5035826" y="1625600"/>
            <a:chExt cx="3782207" cy="523221"/>
          </a:xfrm>
          <a:solidFill>
            <a:srgbClr val="005490"/>
          </a:solidFill>
        </p:grpSpPr>
        <p:sp>
          <p:nvSpPr>
            <p:cNvPr id="18" name="Flowchart: Delay 17">
              <a:extLst>
                <a:ext uri="{FF2B5EF4-FFF2-40B4-BE49-F238E27FC236}">
                  <a16:creationId xmlns:a16="http://schemas.microsoft.com/office/drawing/2014/main" id="{10B31505-E300-4C8A-BFC1-340A7BF31EFF}"/>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5563A3-B7EA-4287-A0C7-C57E1B127897}"/>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1">
            <a:extLst>
              <a:ext uri="{FF2B5EF4-FFF2-40B4-BE49-F238E27FC236}">
                <a16:creationId xmlns:a16="http://schemas.microsoft.com/office/drawing/2014/main" id="{00618F9C-7474-484D-875F-CCC444A8CE54}"/>
              </a:ext>
            </a:extLst>
          </p:cNvPr>
          <p:cNvSpPr>
            <a:spLocks noGrp="1"/>
          </p:cNvSpPr>
          <p:nvPr>
            <p:ph type="body" sz="quarter" idx="12" hasCustomPrompt="1"/>
          </p:nvPr>
        </p:nvSpPr>
        <p:spPr>
          <a:xfrm>
            <a:off x="7363791" y="3228567"/>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grpSp>
        <p:nvGrpSpPr>
          <p:cNvPr id="21" name="Group 20">
            <a:extLst>
              <a:ext uri="{FF2B5EF4-FFF2-40B4-BE49-F238E27FC236}">
                <a16:creationId xmlns:a16="http://schemas.microsoft.com/office/drawing/2014/main" id="{39C5D89B-792B-4389-9799-2835143A0A8D}"/>
              </a:ext>
            </a:extLst>
          </p:cNvPr>
          <p:cNvGrpSpPr/>
          <p:nvPr userDrawn="1"/>
        </p:nvGrpSpPr>
        <p:grpSpPr>
          <a:xfrm>
            <a:off x="7363791" y="3840921"/>
            <a:ext cx="3782207" cy="523221"/>
            <a:chOff x="5035826" y="1625600"/>
            <a:chExt cx="3782207" cy="523221"/>
          </a:xfrm>
          <a:solidFill>
            <a:srgbClr val="0070C0"/>
          </a:solidFill>
        </p:grpSpPr>
        <p:sp>
          <p:nvSpPr>
            <p:cNvPr id="22" name="Flowchart: Delay 21">
              <a:extLst>
                <a:ext uri="{FF2B5EF4-FFF2-40B4-BE49-F238E27FC236}">
                  <a16:creationId xmlns:a16="http://schemas.microsoft.com/office/drawing/2014/main" id="{AFFA831A-AB1B-46A6-8E29-FDD8E9294424}"/>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A6ABAD-8AF4-49BA-A1F0-CAEE56CE7E37}"/>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1">
            <a:extLst>
              <a:ext uri="{FF2B5EF4-FFF2-40B4-BE49-F238E27FC236}">
                <a16:creationId xmlns:a16="http://schemas.microsoft.com/office/drawing/2014/main" id="{59AE7A1D-9889-4842-8222-13C7B7C2FF57}"/>
              </a:ext>
            </a:extLst>
          </p:cNvPr>
          <p:cNvSpPr>
            <a:spLocks noGrp="1"/>
          </p:cNvSpPr>
          <p:nvPr>
            <p:ph type="body" sz="quarter" idx="13" hasCustomPrompt="1"/>
          </p:nvPr>
        </p:nvSpPr>
        <p:spPr>
          <a:xfrm>
            <a:off x="7363791" y="3893384"/>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grpSp>
        <p:nvGrpSpPr>
          <p:cNvPr id="25" name="Group 24">
            <a:extLst>
              <a:ext uri="{FF2B5EF4-FFF2-40B4-BE49-F238E27FC236}">
                <a16:creationId xmlns:a16="http://schemas.microsoft.com/office/drawing/2014/main" id="{72EABA35-28D4-46CF-892E-715608CED20D}"/>
              </a:ext>
            </a:extLst>
          </p:cNvPr>
          <p:cNvGrpSpPr/>
          <p:nvPr userDrawn="1"/>
        </p:nvGrpSpPr>
        <p:grpSpPr>
          <a:xfrm>
            <a:off x="7363791" y="4505738"/>
            <a:ext cx="3782207" cy="523221"/>
            <a:chOff x="5035826" y="1625600"/>
            <a:chExt cx="3782207" cy="523221"/>
          </a:xfrm>
          <a:solidFill>
            <a:srgbClr val="2A93FB"/>
          </a:solidFill>
        </p:grpSpPr>
        <p:sp>
          <p:nvSpPr>
            <p:cNvPr id="26" name="Flowchart: Delay 25">
              <a:extLst>
                <a:ext uri="{FF2B5EF4-FFF2-40B4-BE49-F238E27FC236}">
                  <a16:creationId xmlns:a16="http://schemas.microsoft.com/office/drawing/2014/main" id="{87C85888-BC98-4987-A43E-40BB709ED849}"/>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69C378-1DAB-46C2-AAB0-F455BAB3EC66}"/>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Placeholder 11">
            <a:extLst>
              <a:ext uri="{FF2B5EF4-FFF2-40B4-BE49-F238E27FC236}">
                <a16:creationId xmlns:a16="http://schemas.microsoft.com/office/drawing/2014/main" id="{2C0E19F7-DF40-4E3D-AED3-B06B16F41120}"/>
              </a:ext>
            </a:extLst>
          </p:cNvPr>
          <p:cNvSpPr>
            <a:spLocks noGrp="1"/>
          </p:cNvSpPr>
          <p:nvPr>
            <p:ph type="body" sz="quarter" idx="14" hasCustomPrompt="1"/>
          </p:nvPr>
        </p:nvSpPr>
        <p:spPr>
          <a:xfrm>
            <a:off x="7363791" y="4558201"/>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grpSp>
        <p:nvGrpSpPr>
          <p:cNvPr id="29" name="Group 28">
            <a:extLst>
              <a:ext uri="{FF2B5EF4-FFF2-40B4-BE49-F238E27FC236}">
                <a16:creationId xmlns:a16="http://schemas.microsoft.com/office/drawing/2014/main" id="{5E35244B-6139-4FA5-9C78-0AF85E0E8086}"/>
              </a:ext>
            </a:extLst>
          </p:cNvPr>
          <p:cNvGrpSpPr/>
          <p:nvPr userDrawn="1"/>
        </p:nvGrpSpPr>
        <p:grpSpPr>
          <a:xfrm>
            <a:off x="7363791" y="5170555"/>
            <a:ext cx="3782207" cy="523221"/>
            <a:chOff x="5035826" y="1625600"/>
            <a:chExt cx="3782207" cy="523221"/>
          </a:xfrm>
          <a:solidFill>
            <a:srgbClr val="40B0FF"/>
          </a:solidFill>
        </p:grpSpPr>
        <p:sp>
          <p:nvSpPr>
            <p:cNvPr id="30" name="Flowchart: Delay 29">
              <a:extLst>
                <a:ext uri="{FF2B5EF4-FFF2-40B4-BE49-F238E27FC236}">
                  <a16:creationId xmlns:a16="http://schemas.microsoft.com/office/drawing/2014/main" id="{1050EACD-127F-4B61-B13B-CA3CFB92F79A}"/>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322577-0811-43EF-A8EF-618EF59BD00E}"/>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Placeholder 11">
            <a:extLst>
              <a:ext uri="{FF2B5EF4-FFF2-40B4-BE49-F238E27FC236}">
                <a16:creationId xmlns:a16="http://schemas.microsoft.com/office/drawing/2014/main" id="{E2283E97-0F3C-4926-BBFD-2949C1940FE8}"/>
              </a:ext>
            </a:extLst>
          </p:cNvPr>
          <p:cNvSpPr>
            <a:spLocks noGrp="1"/>
          </p:cNvSpPr>
          <p:nvPr>
            <p:ph type="body" sz="quarter" idx="15" hasCustomPrompt="1"/>
          </p:nvPr>
        </p:nvSpPr>
        <p:spPr>
          <a:xfrm>
            <a:off x="7363791" y="5223018"/>
            <a:ext cx="3556001" cy="424732"/>
          </a:xfrm>
          <a:prstGeom prst="rect">
            <a:avLst/>
          </a:prstGeom>
        </p:spPr>
        <p:txBody>
          <a:bodyPr>
            <a:spAutoFit/>
          </a:bodyPr>
          <a:lstStyle>
            <a:lvl1pPr marL="0" indent="0">
              <a:buNone/>
              <a:defRPr sz="2400">
                <a:solidFill>
                  <a:schemeClr val="bg1"/>
                </a:solidFill>
              </a:defRPr>
            </a:lvl1pPr>
          </a:lstStyle>
          <a:p>
            <a:pPr lvl="0"/>
            <a:r>
              <a:rPr lang="en-US"/>
              <a:t>Change</a:t>
            </a:r>
          </a:p>
        </p:txBody>
      </p:sp>
      <p:sp>
        <p:nvSpPr>
          <p:cNvPr id="35" name="Flowchart: Delay 34">
            <a:extLst>
              <a:ext uri="{FF2B5EF4-FFF2-40B4-BE49-F238E27FC236}">
                <a16:creationId xmlns:a16="http://schemas.microsoft.com/office/drawing/2014/main" id="{41607EE5-9A17-42C9-8F23-0A5ABF56DB80}"/>
              </a:ext>
            </a:extLst>
          </p:cNvPr>
          <p:cNvSpPr/>
          <p:nvPr userDrawn="1"/>
        </p:nvSpPr>
        <p:spPr>
          <a:xfrm flipH="1">
            <a:off x="1046003" y="1846470"/>
            <a:ext cx="504503" cy="523221"/>
          </a:xfrm>
          <a:prstGeom prst="flowChartDelay">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C718701-79BB-4AD5-BA74-1B426CF9769A}"/>
              </a:ext>
            </a:extLst>
          </p:cNvPr>
          <p:cNvSpPr/>
          <p:nvPr userDrawn="1"/>
        </p:nvSpPr>
        <p:spPr>
          <a:xfrm flipH="1">
            <a:off x="1550505" y="1846470"/>
            <a:ext cx="3277705" cy="523221"/>
          </a:xfrm>
          <a:prstGeom prst="rect">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5D006594-FA58-4F39-AD55-0D31EEF2AAAC}"/>
              </a:ext>
            </a:extLst>
          </p:cNvPr>
          <p:cNvGrpSpPr/>
          <p:nvPr userDrawn="1"/>
        </p:nvGrpSpPr>
        <p:grpSpPr>
          <a:xfrm flipH="1">
            <a:off x="1046003" y="2511287"/>
            <a:ext cx="3782207" cy="523221"/>
            <a:chOff x="5035826" y="1625600"/>
            <a:chExt cx="3782207" cy="523221"/>
          </a:xfrm>
          <a:solidFill>
            <a:srgbClr val="2A93FB"/>
          </a:solidFill>
        </p:grpSpPr>
        <p:sp>
          <p:nvSpPr>
            <p:cNvPr id="38" name="Flowchart: Delay 37">
              <a:extLst>
                <a:ext uri="{FF2B5EF4-FFF2-40B4-BE49-F238E27FC236}">
                  <a16:creationId xmlns:a16="http://schemas.microsoft.com/office/drawing/2014/main" id="{2E392F12-FF33-4338-8057-58D0B02A0F2A}"/>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B71559-C7AF-46CC-9B9D-346D7D3A3C45}"/>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881F3492-CDEA-408D-871C-6E2770985F2E}"/>
              </a:ext>
            </a:extLst>
          </p:cNvPr>
          <p:cNvGrpSpPr/>
          <p:nvPr userDrawn="1"/>
        </p:nvGrpSpPr>
        <p:grpSpPr>
          <a:xfrm flipH="1">
            <a:off x="1046003" y="3176104"/>
            <a:ext cx="3782207" cy="523221"/>
            <a:chOff x="5035826" y="1625600"/>
            <a:chExt cx="3782207" cy="523221"/>
          </a:xfrm>
          <a:solidFill>
            <a:srgbClr val="0070C0"/>
          </a:solidFill>
        </p:grpSpPr>
        <p:sp>
          <p:nvSpPr>
            <p:cNvPr id="41" name="Flowchart: Delay 40">
              <a:extLst>
                <a:ext uri="{FF2B5EF4-FFF2-40B4-BE49-F238E27FC236}">
                  <a16:creationId xmlns:a16="http://schemas.microsoft.com/office/drawing/2014/main" id="{600210BE-94BE-4EBD-90CC-4755D11A3130}"/>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68FF8D-B703-418B-B3E4-00A1AEF7F6F0}"/>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a:extLst>
              <a:ext uri="{FF2B5EF4-FFF2-40B4-BE49-F238E27FC236}">
                <a16:creationId xmlns:a16="http://schemas.microsoft.com/office/drawing/2014/main" id="{A9E872FC-C1A5-4433-A548-EDD701EF68CC}"/>
              </a:ext>
            </a:extLst>
          </p:cNvPr>
          <p:cNvGrpSpPr/>
          <p:nvPr userDrawn="1"/>
        </p:nvGrpSpPr>
        <p:grpSpPr>
          <a:xfrm flipH="1">
            <a:off x="1046003" y="3840921"/>
            <a:ext cx="3782207" cy="523221"/>
            <a:chOff x="5035826" y="1625600"/>
            <a:chExt cx="3782207" cy="523221"/>
          </a:xfrm>
          <a:solidFill>
            <a:srgbClr val="005490"/>
          </a:solidFill>
        </p:grpSpPr>
        <p:sp>
          <p:nvSpPr>
            <p:cNvPr id="44" name="Flowchart: Delay 43">
              <a:extLst>
                <a:ext uri="{FF2B5EF4-FFF2-40B4-BE49-F238E27FC236}">
                  <a16:creationId xmlns:a16="http://schemas.microsoft.com/office/drawing/2014/main" id="{BF72B8E5-5348-4A1A-B01A-5554E5826BC6}"/>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C2CC534-66D7-4375-978D-811EFFE469F2}"/>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86B88ED-1FF9-4B83-A38C-C3B8C8850DEF}"/>
              </a:ext>
            </a:extLst>
          </p:cNvPr>
          <p:cNvGrpSpPr/>
          <p:nvPr userDrawn="1"/>
        </p:nvGrpSpPr>
        <p:grpSpPr>
          <a:xfrm flipH="1">
            <a:off x="1046003" y="4505738"/>
            <a:ext cx="3782207" cy="523221"/>
            <a:chOff x="5035826" y="1625600"/>
            <a:chExt cx="3782207" cy="523221"/>
          </a:xfrm>
          <a:solidFill>
            <a:srgbClr val="003860"/>
          </a:solidFill>
        </p:grpSpPr>
        <p:sp>
          <p:nvSpPr>
            <p:cNvPr id="47" name="Flowchart: Delay 46">
              <a:extLst>
                <a:ext uri="{FF2B5EF4-FFF2-40B4-BE49-F238E27FC236}">
                  <a16:creationId xmlns:a16="http://schemas.microsoft.com/office/drawing/2014/main" id="{11C53A84-BF42-42A4-94E9-0EE230A872A3}"/>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C08C77B-1EF0-4C87-9281-FD2672DBA0FA}"/>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F23FBE9B-3301-4BB2-803E-DCF334B19DAE}"/>
              </a:ext>
            </a:extLst>
          </p:cNvPr>
          <p:cNvGrpSpPr/>
          <p:nvPr userDrawn="1"/>
        </p:nvGrpSpPr>
        <p:grpSpPr>
          <a:xfrm flipH="1">
            <a:off x="1046003" y="5170555"/>
            <a:ext cx="3782207" cy="523221"/>
            <a:chOff x="5035826" y="1625600"/>
            <a:chExt cx="3782207" cy="523221"/>
          </a:xfrm>
          <a:solidFill>
            <a:srgbClr val="012548"/>
          </a:solidFill>
        </p:grpSpPr>
        <p:sp>
          <p:nvSpPr>
            <p:cNvPr id="50" name="Flowchart: Delay 49">
              <a:extLst>
                <a:ext uri="{FF2B5EF4-FFF2-40B4-BE49-F238E27FC236}">
                  <a16:creationId xmlns:a16="http://schemas.microsoft.com/office/drawing/2014/main" id="{22D61B87-3D5F-4103-B998-8BACE470A945}"/>
                </a:ext>
              </a:extLst>
            </p:cNvPr>
            <p:cNvSpPr/>
            <p:nvPr userDrawn="1"/>
          </p:nvSpPr>
          <p:spPr>
            <a:xfrm>
              <a:off x="8313530" y="1625600"/>
              <a:ext cx="504503" cy="52322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F5EDF7-A8C9-4739-8AD1-27EB10800146}"/>
                </a:ext>
              </a:extLst>
            </p:cNvPr>
            <p:cNvSpPr/>
            <p:nvPr userDrawn="1"/>
          </p:nvSpPr>
          <p:spPr>
            <a:xfrm>
              <a:off x="5035826" y="1625600"/>
              <a:ext cx="3277705" cy="523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 Placeholder 11">
            <a:extLst>
              <a:ext uri="{FF2B5EF4-FFF2-40B4-BE49-F238E27FC236}">
                <a16:creationId xmlns:a16="http://schemas.microsoft.com/office/drawing/2014/main" id="{DDA2ED85-255A-4793-A7BD-06BCF7E17C7B}"/>
              </a:ext>
            </a:extLst>
          </p:cNvPr>
          <p:cNvSpPr>
            <a:spLocks noGrp="1"/>
          </p:cNvSpPr>
          <p:nvPr userDrawn="1">
            <p:ph type="body" sz="quarter" idx="16" hasCustomPrompt="1"/>
          </p:nvPr>
        </p:nvSpPr>
        <p:spPr>
          <a:xfrm>
            <a:off x="1248027" y="1904723"/>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sp>
        <p:nvSpPr>
          <p:cNvPr id="61" name="Text Placeholder 11">
            <a:extLst>
              <a:ext uri="{FF2B5EF4-FFF2-40B4-BE49-F238E27FC236}">
                <a16:creationId xmlns:a16="http://schemas.microsoft.com/office/drawing/2014/main" id="{7BDF7EE4-D894-47A1-A83E-6B7B3B660FFE}"/>
              </a:ext>
            </a:extLst>
          </p:cNvPr>
          <p:cNvSpPr>
            <a:spLocks noGrp="1"/>
          </p:cNvSpPr>
          <p:nvPr userDrawn="1">
            <p:ph type="body" sz="quarter" idx="17" hasCustomPrompt="1"/>
          </p:nvPr>
        </p:nvSpPr>
        <p:spPr>
          <a:xfrm>
            <a:off x="1248027" y="2569540"/>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sp>
        <p:nvSpPr>
          <p:cNvPr id="62" name="Text Placeholder 11">
            <a:extLst>
              <a:ext uri="{FF2B5EF4-FFF2-40B4-BE49-F238E27FC236}">
                <a16:creationId xmlns:a16="http://schemas.microsoft.com/office/drawing/2014/main" id="{E5CE81DB-A471-4D9D-AD68-DE7C510D922A}"/>
              </a:ext>
            </a:extLst>
          </p:cNvPr>
          <p:cNvSpPr>
            <a:spLocks noGrp="1"/>
          </p:cNvSpPr>
          <p:nvPr userDrawn="1">
            <p:ph type="body" sz="quarter" idx="18" hasCustomPrompt="1"/>
          </p:nvPr>
        </p:nvSpPr>
        <p:spPr>
          <a:xfrm>
            <a:off x="1248027" y="3234357"/>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sp>
        <p:nvSpPr>
          <p:cNvPr id="63" name="Text Placeholder 11">
            <a:extLst>
              <a:ext uri="{FF2B5EF4-FFF2-40B4-BE49-F238E27FC236}">
                <a16:creationId xmlns:a16="http://schemas.microsoft.com/office/drawing/2014/main" id="{B3279784-7978-4F1E-A557-F59139A54C2D}"/>
              </a:ext>
            </a:extLst>
          </p:cNvPr>
          <p:cNvSpPr>
            <a:spLocks noGrp="1"/>
          </p:cNvSpPr>
          <p:nvPr userDrawn="1">
            <p:ph type="body" sz="quarter" idx="19" hasCustomPrompt="1"/>
          </p:nvPr>
        </p:nvSpPr>
        <p:spPr>
          <a:xfrm>
            <a:off x="1248027" y="3899174"/>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sp>
        <p:nvSpPr>
          <p:cNvPr id="64" name="Text Placeholder 11">
            <a:extLst>
              <a:ext uri="{FF2B5EF4-FFF2-40B4-BE49-F238E27FC236}">
                <a16:creationId xmlns:a16="http://schemas.microsoft.com/office/drawing/2014/main" id="{C81EFB10-FCA1-423B-A49F-E9BE821E49CD}"/>
              </a:ext>
            </a:extLst>
          </p:cNvPr>
          <p:cNvSpPr>
            <a:spLocks noGrp="1"/>
          </p:cNvSpPr>
          <p:nvPr userDrawn="1">
            <p:ph type="body" sz="quarter" idx="20" hasCustomPrompt="1"/>
          </p:nvPr>
        </p:nvSpPr>
        <p:spPr>
          <a:xfrm>
            <a:off x="1248027" y="4563991"/>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sp>
        <p:nvSpPr>
          <p:cNvPr id="65" name="Text Placeholder 11">
            <a:extLst>
              <a:ext uri="{FF2B5EF4-FFF2-40B4-BE49-F238E27FC236}">
                <a16:creationId xmlns:a16="http://schemas.microsoft.com/office/drawing/2014/main" id="{B6F2C6A0-B298-4FC8-B066-A210962AB6EA}"/>
              </a:ext>
            </a:extLst>
          </p:cNvPr>
          <p:cNvSpPr>
            <a:spLocks noGrp="1"/>
          </p:cNvSpPr>
          <p:nvPr userDrawn="1">
            <p:ph type="body" sz="quarter" idx="21" hasCustomPrompt="1"/>
          </p:nvPr>
        </p:nvSpPr>
        <p:spPr>
          <a:xfrm>
            <a:off x="1248027" y="5228808"/>
            <a:ext cx="3556001" cy="424732"/>
          </a:xfrm>
          <a:prstGeom prst="rect">
            <a:avLst/>
          </a:prstGeom>
        </p:spPr>
        <p:txBody>
          <a:bodyPr>
            <a:spAutoFit/>
          </a:bodyPr>
          <a:lstStyle>
            <a:lvl1pPr marL="0" indent="0" algn="r">
              <a:buNone/>
              <a:defRPr sz="2400">
                <a:solidFill>
                  <a:schemeClr val="bg1"/>
                </a:solidFill>
              </a:defRPr>
            </a:lvl1pPr>
          </a:lstStyle>
          <a:p>
            <a:pPr lvl="0"/>
            <a:r>
              <a:rPr lang="en-US"/>
              <a:t>Change</a:t>
            </a:r>
          </a:p>
        </p:txBody>
      </p:sp>
      <p:pic>
        <p:nvPicPr>
          <p:cNvPr id="71" name="Picture 70">
            <a:extLst>
              <a:ext uri="{FF2B5EF4-FFF2-40B4-BE49-F238E27FC236}">
                <a16:creationId xmlns:a16="http://schemas.microsoft.com/office/drawing/2014/main" id="{2B448126-E3C5-4607-9455-CC87B9ED28A2}"/>
              </a:ext>
            </a:extLst>
          </p:cNvPr>
          <p:cNvPicPr preferRelativeResize="0">
            <a:picLocks noChangeAspect="1"/>
          </p:cNvPicPr>
          <p:nvPr userDrawn="1"/>
        </p:nvPicPr>
        <p:blipFill>
          <a:blip r:embed="rId2" cstate="print">
            <a:extLst>
              <a:ext uri="{BEBA8EAE-BF5A-486C-A8C5-ECC9F3942E4B}">
                <a14:imgProps xmlns:a14="http://schemas.microsoft.com/office/drawing/2010/main">
                  <a14:imgLayer r:embed="rId3">
                    <a14:imgEffect>
                      <a14:backgroundRemoval t="9967" b="90764" l="9946" r="89964">
                        <a14:foregroundMark x1="50362" y1="90764" x2="50362" y2="90764"/>
                      </a14:backgroundRemoval>
                    </a14:imgEffect>
                  </a14:imgLayer>
                </a14:imgProps>
              </a:ext>
              <a:ext uri="{28A0092B-C50C-407E-A947-70E740481C1C}">
                <a14:useLocalDpi xmlns:a14="http://schemas.microsoft.com/office/drawing/2010/main" val="0"/>
              </a:ext>
            </a:extLst>
          </a:blip>
          <a:stretch>
            <a:fillRect/>
          </a:stretch>
        </p:blipFill>
        <p:spPr>
          <a:xfrm>
            <a:off x="3287460" y="882120"/>
            <a:ext cx="562507" cy="765436"/>
          </a:xfrm>
          <a:prstGeom prst="rect">
            <a:avLst/>
          </a:prstGeom>
        </p:spPr>
      </p:pic>
      <p:sp>
        <p:nvSpPr>
          <p:cNvPr id="73" name="Text Placeholder 72">
            <a:extLst>
              <a:ext uri="{FF2B5EF4-FFF2-40B4-BE49-F238E27FC236}">
                <a16:creationId xmlns:a16="http://schemas.microsoft.com/office/drawing/2014/main" id="{E3829B33-B4C9-4FE8-9FB9-ADA7B8EE162D}"/>
              </a:ext>
            </a:extLst>
          </p:cNvPr>
          <p:cNvSpPr>
            <a:spLocks noGrp="1"/>
          </p:cNvSpPr>
          <p:nvPr userDrawn="1">
            <p:ph type="body" sz="quarter" idx="22" hasCustomPrompt="1"/>
          </p:nvPr>
        </p:nvSpPr>
        <p:spPr>
          <a:xfrm>
            <a:off x="3852173" y="1238099"/>
            <a:ext cx="914400" cy="480131"/>
          </a:xfrm>
          <a:prstGeom prst="rect">
            <a:avLst/>
          </a:prstGeom>
        </p:spPr>
        <p:txBody>
          <a:bodyPr>
            <a:spAutoFit/>
          </a:bodyPr>
          <a:lstStyle>
            <a:lvl1pPr marL="0" indent="0" algn="r">
              <a:buNone/>
              <a:defRPr b="1">
                <a:solidFill>
                  <a:srgbClr val="203864"/>
                </a:solidFill>
                <a:latin typeface="Whitney Book"/>
              </a:defRPr>
            </a:lvl1pPr>
          </a:lstStyle>
          <a:p>
            <a:pPr lvl="0"/>
            <a:r>
              <a:rPr lang="en-US"/>
              <a:t>SISC</a:t>
            </a:r>
          </a:p>
        </p:txBody>
      </p:sp>
      <p:sp>
        <p:nvSpPr>
          <p:cNvPr id="75" name="Text Placeholder 72">
            <a:extLst>
              <a:ext uri="{FF2B5EF4-FFF2-40B4-BE49-F238E27FC236}">
                <a16:creationId xmlns:a16="http://schemas.microsoft.com/office/drawing/2014/main" id="{594CDC1B-3F07-41F8-8B2C-7BA49DD8EC6F}"/>
              </a:ext>
            </a:extLst>
          </p:cNvPr>
          <p:cNvSpPr>
            <a:spLocks noGrp="1"/>
          </p:cNvSpPr>
          <p:nvPr userDrawn="1">
            <p:ph type="body" sz="quarter" idx="23" hasCustomPrompt="1"/>
          </p:nvPr>
        </p:nvSpPr>
        <p:spPr>
          <a:xfrm>
            <a:off x="7450143" y="1232434"/>
            <a:ext cx="3695855" cy="480131"/>
          </a:xfrm>
          <a:prstGeom prst="rect">
            <a:avLst/>
          </a:prstGeom>
        </p:spPr>
        <p:txBody>
          <a:bodyPr wrap="square">
            <a:normAutofit/>
          </a:bodyPr>
          <a:lstStyle>
            <a:lvl1pPr marL="0" indent="0" algn="l">
              <a:buNone/>
              <a:defRPr b="1">
                <a:solidFill>
                  <a:srgbClr val="203864"/>
                </a:solidFill>
                <a:latin typeface="Whitney Book"/>
              </a:defRPr>
            </a:lvl1pPr>
          </a:lstStyle>
          <a:p>
            <a:pPr lvl="0"/>
            <a:r>
              <a:rPr lang="en-US"/>
              <a:t>Workday Student</a:t>
            </a:r>
          </a:p>
        </p:txBody>
      </p:sp>
      <p:pic>
        <p:nvPicPr>
          <p:cNvPr id="82" name="Picture 81">
            <a:extLst>
              <a:ext uri="{FF2B5EF4-FFF2-40B4-BE49-F238E27FC236}">
                <a16:creationId xmlns:a16="http://schemas.microsoft.com/office/drawing/2014/main" id="{98077823-8895-4A21-A2FB-5031D3C7D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9206" y="1109859"/>
            <a:ext cx="422961" cy="478143"/>
          </a:xfrm>
          <a:prstGeom prst="rect">
            <a:avLst/>
          </a:prstGeom>
        </p:spPr>
      </p:pic>
      <p:sp>
        <p:nvSpPr>
          <p:cNvPr id="84" name="Text Placeholder 11">
            <a:extLst>
              <a:ext uri="{FF2B5EF4-FFF2-40B4-BE49-F238E27FC236}">
                <a16:creationId xmlns:a16="http://schemas.microsoft.com/office/drawing/2014/main" id="{F3B57F5F-9CE5-4E9B-B657-795FD40C95B1}"/>
              </a:ext>
            </a:extLst>
          </p:cNvPr>
          <p:cNvSpPr>
            <a:spLocks noGrp="1"/>
          </p:cNvSpPr>
          <p:nvPr userDrawn="1">
            <p:ph type="body" sz="quarter" idx="24" hasCustomPrompt="1"/>
          </p:nvPr>
        </p:nvSpPr>
        <p:spPr>
          <a:xfrm>
            <a:off x="5070153" y="1898887"/>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sp>
        <p:nvSpPr>
          <p:cNvPr id="85" name="Text Placeholder 11">
            <a:extLst>
              <a:ext uri="{FF2B5EF4-FFF2-40B4-BE49-F238E27FC236}">
                <a16:creationId xmlns:a16="http://schemas.microsoft.com/office/drawing/2014/main" id="{F0F2EA38-8CB1-4045-B562-F71838F6BB42}"/>
              </a:ext>
            </a:extLst>
          </p:cNvPr>
          <p:cNvSpPr>
            <a:spLocks noGrp="1"/>
          </p:cNvSpPr>
          <p:nvPr userDrawn="1">
            <p:ph type="body" sz="quarter" idx="25" hasCustomPrompt="1"/>
          </p:nvPr>
        </p:nvSpPr>
        <p:spPr>
          <a:xfrm>
            <a:off x="5070153" y="2554574"/>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sp>
        <p:nvSpPr>
          <p:cNvPr id="86" name="Text Placeholder 11">
            <a:extLst>
              <a:ext uri="{FF2B5EF4-FFF2-40B4-BE49-F238E27FC236}">
                <a16:creationId xmlns:a16="http://schemas.microsoft.com/office/drawing/2014/main" id="{9C1057B5-1573-43ED-90A1-75DA95C45A6C}"/>
              </a:ext>
            </a:extLst>
          </p:cNvPr>
          <p:cNvSpPr>
            <a:spLocks noGrp="1"/>
          </p:cNvSpPr>
          <p:nvPr userDrawn="1">
            <p:ph type="body" sz="quarter" idx="26" hasCustomPrompt="1"/>
          </p:nvPr>
        </p:nvSpPr>
        <p:spPr>
          <a:xfrm>
            <a:off x="5070153" y="3242404"/>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sp>
        <p:nvSpPr>
          <p:cNvPr id="87" name="Text Placeholder 11">
            <a:extLst>
              <a:ext uri="{FF2B5EF4-FFF2-40B4-BE49-F238E27FC236}">
                <a16:creationId xmlns:a16="http://schemas.microsoft.com/office/drawing/2014/main" id="{EB2C172A-D700-4669-9E70-525AC0EE00AF}"/>
              </a:ext>
            </a:extLst>
          </p:cNvPr>
          <p:cNvSpPr>
            <a:spLocks noGrp="1"/>
          </p:cNvSpPr>
          <p:nvPr userDrawn="1">
            <p:ph type="body" sz="quarter" idx="27" hasCustomPrompt="1"/>
          </p:nvPr>
        </p:nvSpPr>
        <p:spPr>
          <a:xfrm>
            <a:off x="5070153" y="3893384"/>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sp>
        <p:nvSpPr>
          <p:cNvPr id="89" name="Text Placeholder 11">
            <a:extLst>
              <a:ext uri="{FF2B5EF4-FFF2-40B4-BE49-F238E27FC236}">
                <a16:creationId xmlns:a16="http://schemas.microsoft.com/office/drawing/2014/main" id="{55586827-2E30-4EF0-8DAA-2D7E2491E41F}"/>
              </a:ext>
            </a:extLst>
          </p:cNvPr>
          <p:cNvSpPr>
            <a:spLocks noGrp="1"/>
          </p:cNvSpPr>
          <p:nvPr>
            <p:ph type="body" sz="quarter" idx="28" hasCustomPrompt="1"/>
          </p:nvPr>
        </p:nvSpPr>
        <p:spPr>
          <a:xfrm>
            <a:off x="5070153" y="4558201"/>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sp>
        <p:nvSpPr>
          <p:cNvPr id="90" name="Text Placeholder 11">
            <a:extLst>
              <a:ext uri="{FF2B5EF4-FFF2-40B4-BE49-F238E27FC236}">
                <a16:creationId xmlns:a16="http://schemas.microsoft.com/office/drawing/2014/main" id="{477B0ED7-A147-48D6-B96B-D00198913261}"/>
              </a:ext>
            </a:extLst>
          </p:cNvPr>
          <p:cNvSpPr>
            <a:spLocks noGrp="1"/>
          </p:cNvSpPr>
          <p:nvPr>
            <p:ph type="body" sz="quarter" idx="29" hasCustomPrompt="1"/>
          </p:nvPr>
        </p:nvSpPr>
        <p:spPr>
          <a:xfrm>
            <a:off x="5070153" y="5226721"/>
            <a:ext cx="2054090" cy="424732"/>
          </a:xfrm>
          <a:prstGeom prst="rect">
            <a:avLst/>
          </a:prstGeom>
        </p:spPr>
        <p:txBody>
          <a:bodyPr wrap="square">
            <a:spAutoFit/>
          </a:bodyPr>
          <a:lstStyle>
            <a:lvl1pPr marL="0" indent="0" algn="ctr">
              <a:buNone/>
              <a:defRPr sz="2400" b="1">
                <a:solidFill>
                  <a:srgbClr val="203864"/>
                </a:solidFill>
              </a:defRPr>
            </a:lvl1pPr>
          </a:lstStyle>
          <a:p>
            <a:pPr lvl="0"/>
            <a:r>
              <a:rPr lang="en-US"/>
              <a:t>Topic</a:t>
            </a:r>
          </a:p>
        </p:txBody>
      </p:sp>
      <p:cxnSp>
        <p:nvCxnSpPr>
          <p:cNvPr id="91" name="Straight Connector 90">
            <a:extLst>
              <a:ext uri="{FF2B5EF4-FFF2-40B4-BE49-F238E27FC236}">
                <a16:creationId xmlns:a16="http://schemas.microsoft.com/office/drawing/2014/main" id="{6C6BF786-350A-44A2-BB95-031A16FF8B1F}"/>
              </a:ext>
            </a:extLst>
          </p:cNvPr>
          <p:cNvCxnSpPr>
            <a:cxnSpLocks/>
          </p:cNvCxnSpPr>
          <p:nvPr userDrawn="1"/>
        </p:nvCxnSpPr>
        <p:spPr>
          <a:xfrm flipH="1">
            <a:off x="5068955" y="2427657"/>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C9EFDD-AD39-4AC1-8A5F-D28B39BEF703}"/>
              </a:ext>
            </a:extLst>
          </p:cNvPr>
          <p:cNvCxnSpPr>
            <a:cxnSpLocks/>
          </p:cNvCxnSpPr>
          <p:nvPr userDrawn="1"/>
        </p:nvCxnSpPr>
        <p:spPr>
          <a:xfrm flipH="1">
            <a:off x="5075581" y="3101309"/>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458592A-1D1A-4F96-8803-F6B99FFA323F}"/>
              </a:ext>
            </a:extLst>
          </p:cNvPr>
          <p:cNvCxnSpPr>
            <a:cxnSpLocks/>
          </p:cNvCxnSpPr>
          <p:nvPr userDrawn="1"/>
        </p:nvCxnSpPr>
        <p:spPr>
          <a:xfrm flipH="1">
            <a:off x="5068955" y="3772752"/>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7C7C48F-7DF2-494A-AE5E-E100791305AD}"/>
              </a:ext>
            </a:extLst>
          </p:cNvPr>
          <p:cNvCxnSpPr>
            <a:cxnSpLocks/>
          </p:cNvCxnSpPr>
          <p:nvPr userDrawn="1"/>
        </p:nvCxnSpPr>
        <p:spPr>
          <a:xfrm flipH="1">
            <a:off x="5068955" y="4444196"/>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08235BC-40A5-4FA9-AAEA-674EFC9D5CE2}"/>
              </a:ext>
            </a:extLst>
          </p:cNvPr>
          <p:cNvCxnSpPr>
            <a:cxnSpLocks/>
          </p:cNvCxnSpPr>
          <p:nvPr userDrawn="1"/>
        </p:nvCxnSpPr>
        <p:spPr>
          <a:xfrm flipH="1">
            <a:off x="5068955" y="5111223"/>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76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nging6">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D8266ACD-2188-48C6-BDDB-F4D8FA7C1720}"/>
              </a:ext>
            </a:extLst>
          </p:cNvPr>
          <p:cNvCxnSpPr>
            <a:cxnSpLocks/>
          </p:cNvCxnSpPr>
          <p:nvPr userDrawn="1"/>
        </p:nvCxnSpPr>
        <p:spPr>
          <a:xfrm>
            <a:off x="4828210" y="1157357"/>
            <a:ext cx="0" cy="451487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411202F-E339-467B-9F52-136D70ACD524}"/>
              </a:ext>
            </a:extLst>
          </p:cNvPr>
          <p:cNvCxnSpPr>
            <a:cxnSpLocks/>
          </p:cNvCxnSpPr>
          <p:nvPr userDrawn="1"/>
        </p:nvCxnSpPr>
        <p:spPr>
          <a:xfrm>
            <a:off x="7361584" y="1178903"/>
            <a:ext cx="0" cy="4514873"/>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a:prstGeom prst="rect">
            <a:avLst/>
          </a:prstGeo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What’s Changing</a:t>
            </a:r>
          </a:p>
        </p:txBody>
      </p:sp>
      <p:sp>
        <p:nvSpPr>
          <p:cNvPr id="3" name="Flowchart: Delay 2">
            <a:extLst>
              <a:ext uri="{FF2B5EF4-FFF2-40B4-BE49-F238E27FC236}">
                <a16:creationId xmlns:a16="http://schemas.microsoft.com/office/drawing/2014/main" id="{361200B5-B2E5-4235-A72B-0E58C4B0478D}"/>
              </a:ext>
            </a:extLst>
          </p:cNvPr>
          <p:cNvSpPr/>
          <p:nvPr userDrawn="1"/>
        </p:nvSpPr>
        <p:spPr>
          <a:xfrm>
            <a:off x="10641495" y="1846470"/>
            <a:ext cx="504503" cy="523221"/>
          </a:xfrm>
          <a:prstGeom prst="flowChartDelay">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0888DE-0C6E-4962-80F0-85BC960DF870}"/>
              </a:ext>
            </a:extLst>
          </p:cNvPr>
          <p:cNvSpPr/>
          <p:nvPr userDrawn="1"/>
        </p:nvSpPr>
        <p:spPr>
          <a:xfrm>
            <a:off x="7363791" y="1846470"/>
            <a:ext cx="3277705" cy="523221"/>
          </a:xfrm>
          <a:prstGeom prst="rect">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61581ACA-E077-4BA8-8366-22D7C7D3D09A}"/>
              </a:ext>
            </a:extLst>
          </p:cNvPr>
          <p:cNvSpPr>
            <a:spLocks noGrp="1"/>
          </p:cNvSpPr>
          <p:nvPr userDrawn="1">
            <p:ph type="body" sz="quarter" idx="10" hasCustomPrompt="1"/>
          </p:nvPr>
        </p:nvSpPr>
        <p:spPr>
          <a:xfrm>
            <a:off x="7363791" y="1895714"/>
            <a:ext cx="3556001" cy="424732"/>
          </a:xfrm>
        </p:spPr>
        <p:txBody>
          <a:bodyPr>
            <a:spAutoFit/>
          </a:bodyPr>
          <a:lstStyle>
            <a:lvl1pPr marL="0" indent="0">
              <a:buNone/>
              <a:defRPr sz="2400">
                <a:solidFill>
                  <a:schemeClr val="bg1"/>
                </a:solidFill>
              </a:defRPr>
            </a:lvl1pPr>
          </a:lstStyle>
          <a:p>
            <a:pPr lvl="0"/>
            <a:r>
              <a:rPr lang="en-US"/>
              <a:t>Change</a:t>
            </a:r>
          </a:p>
        </p:txBody>
      </p:sp>
      <p:sp>
        <p:nvSpPr>
          <p:cNvPr id="14" name="Flowchart: Delay 13">
            <a:extLst>
              <a:ext uri="{FF2B5EF4-FFF2-40B4-BE49-F238E27FC236}">
                <a16:creationId xmlns:a16="http://schemas.microsoft.com/office/drawing/2014/main" id="{CB937C90-DCB8-49DF-90C5-50F1985F186E}"/>
              </a:ext>
            </a:extLst>
          </p:cNvPr>
          <p:cNvSpPr/>
          <p:nvPr userDrawn="1"/>
        </p:nvSpPr>
        <p:spPr>
          <a:xfrm>
            <a:off x="10641495" y="2511287"/>
            <a:ext cx="504503" cy="523221"/>
          </a:xfrm>
          <a:prstGeom prst="flowChartDelay">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31D316-BE76-4711-B9A4-08580E0AFC5B}"/>
              </a:ext>
            </a:extLst>
          </p:cNvPr>
          <p:cNvSpPr/>
          <p:nvPr userDrawn="1"/>
        </p:nvSpPr>
        <p:spPr>
          <a:xfrm>
            <a:off x="7363791" y="2511287"/>
            <a:ext cx="3277705" cy="523221"/>
          </a:xfrm>
          <a:prstGeom prst="rect">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B6EBB795-7E63-4ECD-BE77-292CC3A78F6A}"/>
              </a:ext>
            </a:extLst>
          </p:cNvPr>
          <p:cNvSpPr>
            <a:spLocks noGrp="1"/>
          </p:cNvSpPr>
          <p:nvPr userDrawn="1">
            <p:ph type="body" sz="quarter" idx="11" hasCustomPrompt="1"/>
          </p:nvPr>
        </p:nvSpPr>
        <p:spPr>
          <a:xfrm>
            <a:off x="7363791" y="2560531"/>
            <a:ext cx="3556001" cy="424732"/>
          </a:xfrm>
        </p:spPr>
        <p:txBody>
          <a:bodyPr>
            <a:spAutoFit/>
          </a:bodyPr>
          <a:lstStyle>
            <a:lvl1pPr marL="0" indent="0">
              <a:buNone/>
              <a:defRPr sz="2400">
                <a:solidFill>
                  <a:schemeClr val="bg1"/>
                </a:solidFill>
              </a:defRPr>
            </a:lvl1pPr>
          </a:lstStyle>
          <a:p>
            <a:pPr lvl="0"/>
            <a:r>
              <a:rPr lang="en-US"/>
              <a:t>Change</a:t>
            </a:r>
          </a:p>
        </p:txBody>
      </p:sp>
      <p:sp>
        <p:nvSpPr>
          <p:cNvPr id="18" name="Flowchart: Delay 17">
            <a:extLst>
              <a:ext uri="{FF2B5EF4-FFF2-40B4-BE49-F238E27FC236}">
                <a16:creationId xmlns:a16="http://schemas.microsoft.com/office/drawing/2014/main" id="{10B31505-E300-4C8A-BFC1-340A7BF31EFF}"/>
              </a:ext>
            </a:extLst>
          </p:cNvPr>
          <p:cNvSpPr/>
          <p:nvPr userDrawn="1"/>
        </p:nvSpPr>
        <p:spPr>
          <a:xfrm>
            <a:off x="10641495" y="3176104"/>
            <a:ext cx="504503" cy="523221"/>
          </a:xfrm>
          <a:prstGeom prst="flowChartDelay">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5563A3-B7EA-4287-A0C7-C57E1B127897}"/>
              </a:ext>
            </a:extLst>
          </p:cNvPr>
          <p:cNvSpPr/>
          <p:nvPr userDrawn="1"/>
        </p:nvSpPr>
        <p:spPr>
          <a:xfrm>
            <a:off x="7363791" y="3176104"/>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1">
            <a:extLst>
              <a:ext uri="{FF2B5EF4-FFF2-40B4-BE49-F238E27FC236}">
                <a16:creationId xmlns:a16="http://schemas.microsoft.com/office/drawing/2014/main" id="{00618F9C-7474-484D-875F-CCC444A8CE54}"/>
              </a:ext>
            </a:extLst>
          </p:cNvPr>
          <p:cNvSpPr>
            <a:spLocks noGrp="1"/>
          </p:cNvSpPr>
          <p:nvPr userDrawn="1">
            <p:ph type="body" sz="quarter" idx="12" hasCustomPrompt="1"/>
          </p:nvPr>
        </p:nvSpPr>
        <p:spPr>
          <a:xfrm>
            <a:off x="7363791" y="3225348"/>
            <a:ext cx="3556001" cy="424732"/>
          </a:xfrm>
        </p:spPr>
        <p:txBody>
          <a:bodyPr>
            <a:spAutoFit/>
          </a:bodyPr>
          <a:lstStyle>
            <a:lvl1pPr marL="0" indent="0">
              <a:buNone/>
              <a:defRPr sz="2400">
                <a:solidFill>
                  <a:schemeClr val="bg1"/>
                </a:solidFill>
              </a:defRPr>
            </a:lvl1pPr>
          </a:lstStyle>
          <a:p>
            <a:pPr lvl="0"/>
            <a:r>
              <a:rPr lang="en-US"/>
              <a:t>Change</a:t>
            </a:r>
          </a:p>
        </p:txBody>
      </p:sp>
      <p:sp>
        <p:nvSpPr>
          <p:cNvPr id="22" name="Flowchart: Delay 21">
            <a:extLst>
              <a:ext uri="{FF2B5EF4-FFF2-40B4-BE49-F238E27FC236}">
                <a16:creationId xmlns:a16="http://schemas.microsoft.com/office/drawing/2014/main" id="{AFFA831A-AB1B-46A6-8E29-FDD8E9294424}"/>
              </a:ext>
            </a:extLst>
          </p:cNvPr>
          <p:cNvSpPr/>
          <p:nvPr userDrawn="1"/>
        </p:nvSpPr>
        <p:spPr>
          <a:xfrm>
            <a:off x="10641495" y="3840921"/>
            <a:ext cx="504503" cy="523221"/>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A6ABAD-8AF4-49BA-A1F0-CAEE56CE7E37}"/>
              </a:ext>
            </a:extLst>
          </p:cNvPr>
          <p:cNvSpPr/>
          <p:nvPr userDrawn="1"/>
        </p:nvSpPr>
        <p:spPr>
          <a:xfrm>
            <a:off x="7363791" y="3840921"/>
            <a:ext cx="3277705"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1">
            <a:extLst>
              <a:ext uri="{FF2B5EF4-FFF2-40B4-BE49-F238E27FC236}">
                <a16:creationId xmlns:a16="http://schemas.microsoft.com/office/drawing/2014/main" id="{59AE7A1D-9889-4842-8222-13C7B7C2FF57}"/>
              </a:ext>
            </a:extLst>
          </p:cNvPr>
          <p:cNvSpPr>
            <a:spLocks noGrp="1"/>
          </p:cNvSpPr>
          <p:nvPr userDrawn="1">
            <p:ph type="body" sz="quarter" idx="13" hasCustomPrompt="1"/>
          </p:nvPr>
        </p:nvSpPr>
        <p:spPr>
          <a:xfrm>
            <a:off x="7363791" y="3890165"/>
            <a:ext cx="3556001" cy="424732"/>
          </a:xfrm>
        </p:spPr>
        <p:txBody>
          <a:bodyPr>
            <a:spAutoFit/>
          </a:bodyPr>
          <a:lstStyle>
            <a:lvl1pPr marL="0" indent="0">
              <a:buNone/>
              <a:defRPr sz="2400">
                <a:solidFill>
                  <a:schemeClr val="bg1"/>
                </a:solidFill>
              </a:defRPr>
            </a:lvl1pPr>
          </a:lstStyle>
          <a:p>
            <a:pPr lvl="0"/>
            <a:r>
              <a:rPr lang="en-US"/>
              <a:t>Change</a:t>
            </a:r>
          </a:p>
        </p:txBody>
      </p:sp>
      <p:sp>
        <p:nvSpPr>
          <p:cNvPr id="26" name="Flowchart: Delay 25">
            <a:extLst>
              <a:ext uri="{FF2B5EF4-FFF2-40B4-BE49-F238E27FC236}">
                <a16:creationId xmlns:a16="http://schemas.microsoft.com/office/drawing/2014/main" id="{87C85888-BC98-4987-A43E-40BB709ED849}"/>
              </a:ext>
            </a:extLst>
          </p:cNvPr>
          <p:cNvSpPr/>
          <p:nvPr userDrawn="1"/>
        </p:nvSpPr>
        <p:spPr>
          <a:xfrm>
            <a:off x="10641495" y="4505738"/>
            <a:ext cx="504503" cy="523221"/>
          </a:xfrm>
          <a:prstGeom prst="flowChartDelay">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69C378-1DAB-46C2-AAB0-F455BAB3EC66}"/>
              </a:ext>
            </a:extLst>
          </p:cNvPr>
          <p:cNvSpPr/>
          <p:nvPr userDrawn="1"/>
        </p:nvSpPr>
        <p:spPr>
          <a:xfrm>
            <a:off x="7363791" y="4505738"/>
            <a:ext cx="3277705" cy="523221"/>
          </a:xfrm>
          <a:prstGeom prst="rect">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1">
            <a:extLst>
              <a:ext uri="{FF2B5EF4-FFF2-40B4-BE49-F238E27FC236}">
                <a16:creationId xmlns:a16="http://schemas.microsoft.com/office/drawing/2014/main" id="{2C0E19F7-DF40-4E3D-AED3-B06B16F41120}"/>
              </a:ext>
            </a:extLst>
          </p:cNvPr>
          <p:cNvSpPr>
            <a:spLocks noGrp="1"/>
          </p:cNvSpPr>
          <p:nvPr userDrawn="1">
            <p:ph type="body" sz="quarter" idx="14" hasCustomPrompt="1"/>
          </p:nvPr>
        </p:nvSpPr>
        <p:spPr>
          <a:xfrm>
            <a:off x="7363791" y="4554982"/>
            <a:ext cx="3556001" cy="424732"/>
          </a:xfrm>
        </p:spPr>
        <p:txBody>
          <a:bodyPr>
            <a:spAutoFit/>
          </a:bodyPr>
          <a:lstStyle>
            <a:lvl1pPr marL="0" indent="0">
              <a:buNone/>
              <a:defRPr sz="2400">
                <a:solidFill>
                  <a:schemeClr val="bg1"/>
                </a:solidFill>
              </a:defRPr>
            </a:lvl1pPr>
          </a:lstStyle>
          <a:p>
            <a:pPr lvl="0"/>
            <a:r>
              <a:rPr lang="en-US"/>
              <a:t>Change</a:t>
            </a:r>
          </a:p>
        </p:txBody>
      </p:sp>
      <p:sp>
        <p:nvSpPr>
          <p:cNvPr id="30" name="Flowchart: Delay 29">
            <a:extLst>
              <a:ext uri="{FF2B5EF4-FFF2-40B4-BE49-F238E27FC236}">
                <a16:creationId xmlns:a16="http://schemas.microsoft.com/office/drawing/2014/main" id="{1050EACD-127F-4B61-B13B-CA3CFB92F79A}"/>
              </a:ext>
            </a:extLst>
          </p:cNvPr>
          <p:cNvSpPr/>
          <p:nvPr userDrawn="1"/>
        </p:nvSpPr>
        <p:spPr>
          <a:xfrm>
            <a:off x="10641495" y="5170555"/>
            <a:ext cx="504503" cy="523221"/>
          </a:xfrm>
          <a:prstGeom prst="flowChartDelay">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322577-0811-43EF-A8EF-618EF59BD00E}"/>
              </a:ext>
            </a:extLst>
          </p:cNvPr>
          <p:cNvSpPr/>
          <p:nvPr userDrawn="1"/>
        </p:nvSpPr>
        <p:spPr>
          <a:xfrm>
            <a:off x="7363791" y="5170555"/>
            <a:ext cx="3277705" cy="523221"/>
          </a:xfrm>
          <a:prstGeom prst="rect">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
            <a:extLst>
              <a:ext uri="{FF2B5EF4-FFF2-40B4-BE49-F238E27FC236}">
                <a16:creationId xmlns:a16="http://schemas.microsoft.com/office/drawing/2014/main" id="{E2283E97-0F3C-4926-BBFD-2949C1940FE8}"/>
              </a:ext>
            </a:extLst>
          </p:cNvPr>
          <p:cNvSpPr>
            <a:spLocks noGrp="1"/>
          </p:cNvSpPr>
          <p:nvPr userDrawn="1">
            <p:ph type="body" sz="quarter" idx="15" hasCustomPrompt="1"/>
          </p:nvPr>
        </p:nvSpPr>
        <p:spPr>
          <a:xfrm>
            <a:off x="7363791" y="5219799"/>
            <a:ext cx="3556001" cy="424732"/>
          </a:xfrm>
        </p:spPr>
        <p:txBody>
          <a:bodyPr>
            <a:spAutoFit/>
          </a:bodyPr>
          <a:lstStyle>
            <a:lvl1pPr marL="0" indent="0">
              <a:buNone/>
              <a:defRPr sz="2400">
                <a:solidFill>
                  <a:schemeClr val="bg1"/>
                </a:solidFill>
              </a:defRPr>
            </a:lvl1pPr>
          </a:lstStyle>
          <a:p>
            <a:pPr lvl="0"/>
            <a:r>
              <a:rPr lang="en-US"/>
              <a:t>Change</a:t>
            </a:r>
          </a:p>
        </p:txBody>
      </p:sp>
      <p:sp>
        <p:nvSpPr>
          <p:cNvPr id="35" name="Flowchart: Delay 34">
            <a:extLst>
              <a:ext uri="{FF2B5EF4-FFF2-40B4-BE49-F238E27FC236}">
                <a16:creationId xmlns:a16="http://schemas.microsoft.com/office/drawing/2014/main" id="{41607EE5-9A17-42C9-8F23-0A5ABF56DB80}"/>
              </a:ext>
            </a:extLst>
          </p:cNvPr>
          <p:cNvSpPr/>
          <p:nvPr userDrawn="1"/>
        </p:nvSpPr>
        <p:spPr>
          <a:xfrm flipH="1">
            <a:off x="1046003" y="1846470"/>
            <a:ext cx="504503" cy="523221"/>
          </a:xfrm>
          <a:prstGeom prst="flowChartDelay">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C718701-79BB-4AD5-BA74-1B426CF9769A}"/>
              </a:ext>
            </a:extLst>
          </p:cNvPr>
          <p:cNvSpPr/>
          <p:nvPr userDrawn="1"/>
        </p:nvSpPr>
        <p:spPr>
          <a:xfrm flipH="1">
            <a:off x="1550505" y="1846470"/>
            <a:ext cx="3277705" cy="523221"/>
          </a:xfrm>
          <a:prstGeom prst="rect">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2E392F12-FF33-4338-8057-58D0B02A0F2A}"/>
              </a:ext>
            </a:extLst>
          </p:cNvPr>
          <p:cNvSpPr/>
          <p:nvPr userDrawn="1"/>
        </p:nvSpPr>
        <p:spPr>
          <a:xfrm flipH="1">
            <a:off x="1046003" y="2511287"/>
            <a:ext cx="504503" cy="523221"/>
          </a:xfrm>
          <a:prstGeom prst="flowChartDelay">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B71559-C7AF-46CC-9B9D-346D7D3A3C45}"/>
              </a:ext>
            </a:extLst>
          </p:cNvPr>
          <p:cNvSpPr/>
          <p:nvPr userDrawn="1"/>
        </p:nvSpPr>
        <p:spPr>
          <a:xfrm flipH="1">
            <a:off x="1550505" y="2511287"/>
            <a:ext cx="3277705" cy="523221"/>
          </a:xfrm>
          <a:prstGeom prst="rect">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a:extLst>
              <a:ext uri="{FF2B5EF4-FFF2-40B4-BE49-F238E27FC236}">
                <a16:creationId xmlns:a16="http://schemas.microsoft.com/office/drawing/2014/main" id="{600210BE-94BE-4EBD-90CC-4755D11A3130}"/>
              </a:ext>
            </a:extLst>
          </p:cNvPr>
          <p:cNvSpPr/>
          <p:nvPr userDrawn="1"/>
        </p:nvSpPr>
        <p:spPr>
          <a:xfrm flipH="1">
            <a:off x="1046003" y="3176104"/>
            <a:ext cx="504503" cy="523221"/>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68FF8D-B703-418B-B3E4-00A1AEF7F6F0}"/>
              </a:ext>
            </a:extLst>
          </p:cNvPr>
          <p:cNvSpPr/>
          <p:nvPr userDrawn="1"/>
        </p:nvSpPr>
        <p:spPr>
          <a:xfrm flipH="1">
            <a:off x="1550505" y="3176104"/>
            <a:ext cx="3277705"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a:extLst>
              <a:ext uri="{FF2B5EF4-FFF2-40B4-BE49-F238E27FC236}">
                <a16:creationId xmlns:a16="http://schemas.microsoft.com/office/drawing/2014/main" id="{BF72B8E5-5348-4A1A-B01A-5554E5826BC6}"/>
              </a:ext>
            </a:extLst>
          </p:cNvPr>
          <p:cNvSpPr/>
          <p:nvPr userDrawn="1"/>
        </p:nvSpPr>
        <p:spPr>
          <a:xfrm flipH="1">
            <a:off x="1046003" y="3840921"/>
            <a:ext cx="504503" cy="523221"/>
          </a:xfrm>
          <a:prstGeom prst="flowChartDelay">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C2CC534-66D7-4375-978D-811EFFE469F2}"/>
              </a:ext>
            </a:extLst>
          </p:cNvPr>
          <p:cNvSpPr/>
          <p:nvPr userDrawn="1"/>
        </p:nvSpPr>
        <p:spPr>
          <a:xfrm flipH="1">
            <a:off x="1550505" y="3840921"/>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a:extLst>
              <a:ext uri="{FF2B5EF4-FFF2-40B4-BE49-F238E27FC236}">
                <a16:creationId xmlns:a16="http://schemas.microsoft.com/office/drawing/2014/main" id="{11C53A84-BF42-42A4-94E9-0EE230A872A3}"/>
              </a:ext>
            </a:extLst>
          </p:cNvPr>
          <p:cNvSpPr/>
          <p:nvPr userDrawn="1"/>
        </p:nvSpPr>
        <p:spPr>
          <a:xfrm flipH="1">
            <a:off x="1046003" y="4505738"/>
            <a:ext cx="504503" cy="523221"/>
          </a:xfrm>
          <a:prstGeom prst="flowChartDelay">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C08C77B-1EF0-4C87-9281-FD2672DBA0FA}"/>
              </a:ext>
            </a:extLst>
          </p:cNvPr>
          <p:cNvSpPr/>
          <p:nvPr userDrawn="1"/>
        </p:nvSpPr>
        <p:spPr>
          <a:xfrm flipH="1">
            <a:off x="1550505" y="4505738"/>
            <a:ext cx="3277705" cy="523221"/>
          </a:xfrm>
          <a:prstGeom prst="rect">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a:extLst>
              <a:ext uri="{FF2B5EF4-FFF2-40B4-BE49-F238E27FC236}">
                <a16:creationId xmlns:a16="http://schemas.microsoft.com/office/drawing/2014/main" id="{22D61B87-3D5F-4103-B998-8BACE470A945}"/>
              </a:ext>
            </a:extLst>
          </p:cNvPr>
          <p:cNvSpPr/>
          <p:nvPr userDrawn="1"/>
        </p:nvSpPr>
        <p:spPr>
          <a:xfrm flipH="1">
            <a:off x="1046003" y="5170555"/>
            <a:ext cx="504503" cy="523221"/>
          </a:xfrm>
          <a:prstGeom prst="flowChartDelay">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F5EDF7-A8C9-4739-8AD1-27EB10800146}"/>
              </a:ext>
            </a:extLst>
          </p:cNvPr>
          <p:cNvSpPr/>
          <p:nvPr userDrawn="1"/>
        </p:nvSpPr>
        <p:spPr>
          <a:xfrm flipH="1">
            <a:off x="1550505" y="5170555"/>
            <a:ext cx="3277705" cy="523221"/>
          </a:xfrm>
          <a:prstGeom prst="rect">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1">
            <a:extLst>
              <a:ext uri="{FF2B5EF4-FFF2-40B4-BE49-F238E27FC236}">
                <a16:creationId xmlns:a16="http://schemas.microsoft.com/office/drawing/2014/main" id="{DDA2ED85-255A-4793-A7BD-06BCF7E17C7B}"/>
              </a:ext>
            </a:extLst>
          </p:cNvPr>
          <p:cNvSpPr>
            <a:spLocks noGrp="1"/>
          </p:cNvSpPr>
          <p:nvPr userDrawn="1">
            <p:ph type="body" sz="quarter" idx="16" hasCustomPrompt="1"/>
          </p:nvPr>
        </p:nvSpPr>
        <p:spPr>
          <a:xfrm>
            <a:off x="1272209" y="1895714"/>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1" name="Text Placeholder 11">
            <a:extLst>
              <a:ext uri="{FF2B5EF4-FFF2-40B4-BE49-F238E27FC236}">
                <a16:creationId xmlns:a16="http://schemas.microsoft.com/office/drawing/2014/main" id="{7BDF7EE4-D894-47A1-A83E-6B7B3B660FFE}"/>
              </a:ext>
            </a:extLst>
          </p:cNvPr>
          <p:cNvSpPr>
            <a:spLocks noGrp="1"/>
          </p:cNvSpPr>
          <p:nvPr userDrawn="1">
            <p:ph type="body" sz="quarter" idx="17" hasCustomPrompt="1"/>
          </p:nvPr>
        </p:nvSpPr>
        <p:spPr>
          <a:xfrm>
            <a:off x="1272209" y="2560531"/>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2" name="Text Placeholder 11">
            <a:extLst>
              <a:ext uri="{FF2B5EF4-FFF2-40B4-BE49-F238E27FC236}">
                <a16:creationId xmlns:a16="http://schemas.microsoft.com/office/drawing/2014/main" id="{E5CE81DB-A471-4D9D-AD68-DE7C510D922A}"/>
              </a:ext>
            </a:extLst>
          </p:cNvPr>
          <p:cNvSpPr>
            <a:spLocks noGrp="1"/>
          </p:cNvSpPr>
          <p:nvPr userDrawn="1">
            <p:ph type="body" sz="quarter" idx="18" hasCustomPrompt="1"/>
          </p:nvPr>
        </p:nvSpPr>
        <p:spPr>
          <a:xfrm>
            <a:off x="1272209" y="3225348"/>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3" name="Text Placeholder 11">
            <a:extLst>
              <a:ext uri="{FF2B5EF4-FFF2-40B4-BE49-F238E27FC236}">
                <a16:creationId xmlns:a16="http://schemas.microsoft.com/office/drawing/2014/main" id="{B3279784-7978-4F1E-A557-F59139A54C2D}"/>
              </a:ext>
            </a:extLst>
          </p:cNvPr>
          <p:cNvSpPr>
            <a:spLocks noGrp="1"/>
          </p:cNvSpPr>
          <p:nvPr userDrawn="1">
            <p:ph type="body" sz="quarter" idx="19" hasCustomPrompt="1"/>
          </p:nvPr>
        </p:nvSpPr>
        <p:spPr>
          <a:xfrm>
            <a:off x="1272209" y="3890165"/>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4" name="Text Placeholder 11">
            <a:extLst>
              <a:ext uri="{FF2B5EF4-FFF2-40B4-BE49-F238E27FC236}">
                <a16:creationId xmlns:a16="http://schemas.microsoft.com/office/drawing/2014/main" id="{C81EFB10-FCA1-423B-A49F-E9BE821E49CD}"/>
              </a:ext>
            </a:extLst>
          </p:cNvPr>
          <p:cNvSpPr>
            <a:spLocks noGrp="1"/>
          </p:cNvSpPr>
          <p:nvPr userDrawn="1">
            <p:ph type="body" sz="quarter" idx="20" hasCustomPrompt="1"/>
          </p:nvPr>
        </p:nvSpPr>
        <p:spPr>
          <a:xfrm>
            <a:off x="1272209" y="4554982"/>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5" name="Text Placeholder 11">
            <a:extLst>
              <a:ext uri="{FF2B5EF4-FFF2-40B4-BE49-F238E27FC236}">
                <a16:creationId xmlns:a16="http://schemas.microsoft.com/office/drawing/2014/main" id="{B6F2C6A0-B298-4FC8-B066-A210962AB6EA}"/>
              </a:ext>
            </a:extLst>
          </p:cNvPr>
          <p:cNvSpPr>
            <a:spLocks noGrp="1"/>
          </p:cNvSpPr>
          <p:nvPr userDrawn="1">
            <p:ph type="body" sz="quarter" idx="21" hasCustomPrompt="1"/>
          </p:nvPr>
        </p:nvSpPr>
        <p:spPr>
          <a:xfrm>
            <a:off x="1272209" y="5219799"/>
            <a:ext cx="3556001" cy="424732"/>
          </a:xfrm>
        </p:spPr>
        <p:txBody>
          <a:bodyPr>
            <a:spAutoFit/>
          </a:bodyPr>
          <a:lstStyle>
            <a:lvl1pPr marL="0" indent="0" algn="r">
              <a:buNone/>
              <a:defRPr sz="2400">
                <a:solidFill>
                  <a:schemeClr val="bg1"/>
                </a:solidFill>
              </a:defRPr>
            </a:lvl1pPr>
          </a:lstStyle>
          <a:p>
            <a:pPr lvl="0"/>
            <a:r>
              <a:rPr lang="en-US"/>
              <a:t>Change</a:t>
            </a:r>
          </a:p>
        </p:txBody>
      </p:sp>
      <p:pic>
        <p:nvPicPr>
          <p:cNvPr id="71" name="Picture 70">
            <a:extLst>
              <a:ext uri="{FF2B5EF4-FFF2-40B4-BE49-F238E27FC236}">
                <a16:creationId xmlns:a16="http://schemas.microsoft.com/office/drawing/2014/main" id="{2B448126-E3C5-4607-9455-CC87B9ED28A2}"/>
              </a:ext>
            </a:extLst>
          </p:cNvPr>
          <p:cNvPicPr preferRelativeResize="0">
            <a:picLocks noChangeAspect="1"/>
          </p:cNvPicPr>
          <p:nvPr userDrawn="1"/>
        </p:nvPicPr>
        <p:blipFill>
          <a:blip r:embed="rId2" cstate="print">
            <a:extLst>
              <a:ext uri="{BEBA8EAE-BF5A-486C-A8C5-ECC9F3942E4B}">
                <a14:imgProps xmlns:a14="http://schemas.microsoft.com/office/drawing/2010/main">
                  <a14:imgLayer r:embed="rId3">
                    <a14:imgEffect>
                      <a14:backgroundRemoval t="9967" b="90764" l="9946" r="89964">
                        <a14:foregroundMark x1="50362" y1="90764" x2="50362" y2="90764"/>
                      </a14:backgroundRemoval>
                    </a14:imgEffect>
                  </a14:imgLayer>
                </a14:imgProps>
              </a:ext>
              <a:ext uri="{28A0092B-C50C-407E-A947-70E740481C1C}">
                <a14:useLocalDpi xmlns:a14="http://schemas.microsoft.com/office/drawing/2010/main" val="0"/>
              </a:ext>
            </a:extLst>
          </a:blip>
          <a:stretch>
            <a:fillRect/>
          </a:stretch>
        </p:blipFill>
        <p:spPr>
          <a:xfrm>
            <a:off x="3287460" y="882120"/>
            <a:ext cx="562507" cy="765436"/>
          </a:xfrm>
          <a:prstGeom prst="rect">
            <a:avLst/>
          </a:prstGeom>
        </p:spPr>
      </p:pic>
      <p:sp>
        <p:nvSpPr>
          <p:cNvPr id="73" name="Text Placeholder 72">
            <a:extLst>
              <a:ext uri="{FF2B5EF4-FFF2-40B4-BE49-F238E27FC236}">
                <a16:creationId xmlns:a16="http://schemas.microsoft.com/office/drawing/2014/main" id="{E3829B33-B4C9-4FE8-9FB9-ADA7B8EE162D}"/>
              </a:ext>
            </a:extLst>
          </p:cNvPr>
          <p:cNvSpPr>
            <a:spLocks noGrp="1"/>
          </p:cNvSpPr>
          <p:nvPr userDrawn="1">
            <p:ph type="body" sz="quarter" idx="22" hasCustomPrompt="1"/>
          </p:nvPr>
        </p:nvSpPr>
        <p:spPr>
          <a:xfrm>
            <a:off x="3852173" y="1235267"/>
            <a:ext cx="914400" cy="480131"/>
          </a:xfrm>
        </p:spPr>
        <p:txBody>
          <a:bodyPr>
            <a:spAutoFit/>
          </a:bodyPr>
          <a:lstStyle>
            <a:lvl1pPr marL="0" indent="0" algn="r">
              <a:buNone/>
              <a:defRPr b="1">
                <a:solidFill>
                  <a:srgbClr val="203864"/>
                </a:solidFill>
                <a:latin typeface="Whitney Book"/>
              </a:defRPr>
            </a:lvl1pPr>
          </a:lstStyle>
          <a:p>
            <a:pPr lvl="0"/>
            <a:r>
              <a:rPr lang="en-US"/>
              <a:t>SISC</a:t>
            </a:r>
          </a:p>
        </p:txBody>
      </p:sp>
      <p:sp>
        <p:nvSpPr>
          <p:cNvPr id="75" name="Text Placeholder 72">
            <a:extLst>
              <a:ext uri="{FF2B5EF4-FFF2-40B4-BE49-F238E27FC236}">
                <a16:creationId xmlns:a16="http://schemas.microsoft.com/office/drawing/2014/main" id="{594CDC1B-3F07-41F8-8B2C-7BA49DD8EC6F}"/>
              </a:ext>
            </a:extLst>
          </p:cNvPr>
          <p:cNvSpPr>
            <a:spLocks noGrp="1"/>
          </p:cNvSpPr>
          <p:nvPr userDrawn="1">
            <p:ph type="body" sz="quarter" idx="23" hasCustomPrompt="1"/>
          </p:nvPr>
        </p:nvSpPr>
        <p:spPr>
          <a:xfrm>
            <a:off x="7450143" y="1235267"/>
            <a:ext cx="3695855" cy="480131"/>
          </a:xfrm>
        </p:spPr>
        <p:txBody>
          <a:bodyPr wrap="square">
            <a:normAutofit/>
          </a:bodyPr>
          <a:lstStyle>
            <a:lvl1pPr marL="0" indent="0" algn="l">
              <a:buNone/>
              <a:defRPr b="1">
                <a:solidFill>
                  <a:srgbClr val="203864"/>
                </a:solidFill>
                <a:latin typeface="Whitney Book"/>
              </a:defRPr>
            </a:lvl1pPr>
          </a:lstStyle>
          <a:p>
            <a:pPr lvl="0"/>
            <a:r>
              <a:rPr lang="en-US"/>
              <a:t>Workday Student</a:t>
            </a:r>
          </a:p>
        </p:txBody>
      </p:sp>
      <p:pic>
        <p:nvPicPr>
          <p:cNvPr id="82" name="Picture 81">
            <a:extLst>
              <a:ext uri="{FF2B5EF4-FFF2-40B4-BE49-F238E27FC236}">
                <a16:creationId xmlns:a16="http://schemas.microsoft.com/office/drawing/2014/main" id="{98077823-8895-4A21-A2FB-5031D3C7D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9206" y="1109859"/>
            <a:ext cx="422961" cy="478143"/>
          </a:xfrm>
          <a:prstGeom prst="rect">
            <a:avLst/>
          </a:prstGeom>
        </p:spPr>
      </p:pic>
      <p:sp>
        <p:nvSpPr>
          <p:cNvPr id="84" name="Text Placeholder 11">
            <a:extLst>
              <a:ext uri="{FF2B5EF4-FFF2-40B4-BE49-F238E27FC236}">
                <a16:creationId xmlns:a16="http://schemas.microsoft.com/office/drawing/2014/main" id="{F3B57F5F-9CE5-4E9B-B657-795FD40C95B1}"/>
              </a:ext>
            </a:extLst>
          </p:cNvPr>
          <p:cNvSpPr>
            <a:spLocks noGrp="1"/>
          </p:cNvSpPr>
          <p:nvPr userDrawn="1">
            <p:ph type="body" sz="quarter" idx="24" hasCustomPrompt="1"/>
          </p:nvPr>
        </p:nvSpPr>
        <p:spPr>
          <a:xfrm>
            <a:off x="5072268" y="1895714"/>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5" name="Text Placeholder 11">
            <a:extLst>
              <a:ext uri="{FF2B5EF4-FFF2-40B4-BE49-F238E27FC236}">
                <a16:creationId xmlns:a16="http://schemas.microsoft.com/office/drawing/2014/main" id="{F0F2EA38-8CB1-4045-B562-F71838F6BB42}"/>
              </a:ext>
            </a:extLst>
          </p:cNvPr>
          <p:cNvSpPr>
            <a:spLocks noGrp="1"/>
          </p:cNvSpPr>
          <p:nvPr userDrawn="1">
            <p:ph type="body" sz="quarter" idx="25" hasCustomPrompt="1"/>
          </p:nvPr>
        </p:nvSpPr>
        <p:spPr>
          <a:xfrm>
            <a:off x="5072268" y="2560531"/>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6" name="Text Placeholder 11">
            <a:extLst>
              <a:ext uri="{FF2B5EF4-FFF2-40B4-BE49-F238E27FC236}">
                <a16:creationId xmlns:a16="http://schemas.microsoft.com/office/drawing/2014/main" id="{9C1057B5-1573-43ED-90A1-75DA95C45A6C}"/>
              </a:ext>
            </a:extLst>
          </p:cNvPr>
          <p:cNvSpPr>
            <a:spLocks noGrp="1"/>
          </p:cNvSpPr>
          <p:nvPr userDrawn="1">
            <p:ph type="body" sz="quarter" idx="26" hasCustomPrompt="1"/>
          </p:nvPr>
        </p:nvSpPr>
        <p:spPr>
          <a:xfrm>
            <a:off x="5072268" y="3225348"/>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7" name="Text Placeholder 11">
            <a:extLst>
              <a:ext uri="{FF2B5EF4-FFF2-40B4-BE49-F238E27FC236}">
                <a16:creationId xmlns:a16="http://schemas.microsoft.com/office/drawing/2014/main" id="{EB2C172A-D700-4669-9E70-525AC0EE00AF}"/>
              </a:ext>
            </a:extLst>
          </p:cNvPr>
          <p:cNvSpPr>
            <a:spLocks noGrp="1"/>
          </p:cNvSpPr>
          <p:nvPr userDrawn="1">
            <p:ph type="body" sz="quarter" idx="27" hasCustomPrompt="1"/>
          </p:nvPr>
        </p:nvSpPr>
        <p:spPr>
          <a:xfrm>
            <a:off x="5072268" y="3890165"/>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9" name="Text Placeholder 11">
            <a:extLst>
              <a:ext uri="{FF2B5EF4-FFF2-40B4-BE49-F238E27FC236}">
                <a16:creationId xmlns:a16="http://schemas.microsoft.com/office/drawing/2014/main" id="{55586827-2E30-4EF0-8DAA-2D7E2491E41F}"/>
              </a:ext>
            </a:extLst>
          </p:cNvPr>
          <p:cNvSpPr>
            <a:spLocks noGrp="1"/>
          </p:cNvSpPr>
          <p:nvPr userDrawn="1">
            <p:ph type="body" sz="quarter" idx="28" hasCustomPrompt="1"/>
          </p:nvPr>
        </p:nvSpPr>
        <p:spPr>
          <a:xfrm>
            <a:off x="5072268" y="4554982"/>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90" name="Text Placeholder 11">
            <a:extLst>
              <a:ext uri="{FF2B5EF4-FFF2-40B4-BE49-F238E27FC236}">
                <a16:creationId xmlns:a16="http://schemas.microsoft.com/office/drawing/2014/main" id="{477B0ED7-A147-48D6-B96B-D00198913261}"/>
              </a:ext>
            </a:extLst>
          </p:cNvPr>
          <p:cNvSpPr>
            <a:spLocks noGrp="1"/>
          </p:cNvSpPr>
          <p:nvPr userDrawn="1">
            <p:ph type="body" sz="quarter" idx="29" hasCustomPrompt="1"/>
          </p:nvPr>
        </p:nvSpPr>
        <p:spPr>
          <a:xfrm>
            <a:off x="5072268" y="5219799"/>
            <a:ext cx="2054090" cy="424732"/>
          </a:xfrm>
        </p:spPr>
        <p:txBody>
          <a:bodyPr wrap="square">
            <a:spAutoFit/>
          </a:bodyPr>
          <a:lstStyle>
            <a:lvl1pPr marL="0" indent="0" algn="ctr">
              <a:buNone/>
              <a:defRPr sz="2400" b="1">
                <a:solidFill>
                  <a:srgbClr val="203864"/>
                </a:solidFill>
              </a:defRPr>
            </a:lvl1pPr>
          </a:lstStyle>
          <a:p>
            <a:pPr lvl="0"/>
            <a:r>
              <a:rPr lang="en-US"/>
              <a:t>Topic</a:t>
            </a:r>
          </a:p>
        </p:txBody>
      </p:sp>
      <p:cxnSp>
        <p:nvCxnSpPr>
          <p:cNvPr id="91" name="Straight Connector 90">
            <a:extLst>
              <a:ext uri="{FF2B5EF4-FFF2-40B4-BE49-F238E27FC236}">
                <a16:creationId xmlns:a16="http://schemas.microsoft.com/office/drawing/2014/main" id="{6C6BF786-350A-44A2-BB95-031A16FF8B1F}"/>
              </a:ext>
            </a:extLst>
          </p:cNvPr>
          <p:cNvCxnSpPr>
            <a:cxnSpLocks/>
          </p:cNvCxnSpPr>
          <p:nvPr userDrawn="1"/>
        </p:nvCxnSpPr>
        <p:spPr>
          <a:xfrm flipH="1">
            <a:off x="5072268" y="2446707"/>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C9EFDD-AD39-4AC1-8A5F-D28B39BEF703}"/>
              </a:ext>
            </a:extLst>
          </p:cNvPr>
          <p:cNvCxnSpPr>
            <a:cxnSpLocks/>
          </p:cNvCxnSpPr>
          <p:nvPr userDrawn="1"/>
        </p:nvCxnSpPr>
        <p:spPr>
          <a:xfrm flipH="1">
            <a:off x="5072268" y="3101309"/>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458592A-1D1A-4F96-8803-F6B99FFA323F}"/>
              </a:ext>
            </a:extLst>
          </p:cNvPr>
          <p:cNvCxnSpPr>
            <a:cxnSpLocks/>
          </p:cNvCxnSpPr>
          <p:nvPr userDrawn="1"/>
        </p:nvCxnSpPr>
        <p:spPr>
          <a:xfrm flipH="1">
            <a:off x="5072268" y="3772752"/>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7C7C48F-7DF2-494A-AE5E-E100791305AD}"/>
              </a:ext>
            </a:extLst>
          </p:cNvPr>
          <p:cNvCxnSpPr>
            <a:cxnSpLocks/>
          </p:cNvCxnSpPr>
          <p:nvPr userDrawn="1"/>
        </p:nvCxnSpPr>
        <p:spPr>
          <a:xfrm flipH="1">
            <a:off x="5072268" y="4444196"/>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08235BC-40A5-4FA9-AAEA-674EFC9D5CE2}"/>
              </a:ext>
            </a:extLst>
          </p:cNvPr>
          <p:cNvCxnSpPr>
            <a:cxnSpLocks/>
          </p:cNvCxnSpPr>
          <p:nvPr userDrawn="1"/>
        </p:nvCxnSpPr>
        <p:spPr>
          <a:xfrm flipH="1">
            <a:off x="5072268" y="5111223"/>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36114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nging7">
    <p:spTree>
      <p:nvGrpSpPr>
        <p:cNvPr id="1" name=""/>
        <p:cNvGrpSpPr/>
        <p:nvPr/>
      </p:nvGrpSpPr>
      <p:grpSpPr>
        <a:xfrm>
          <a:off x="0" y="0"/>
          <a:ext cx="0" cy="0"/>
          <a:chOff x="0" y="0"/>
          <a:chExt cx="0" cy="0"/>
        </a:xfrm>
      </p:grpSpPr>
      <p:cxnSp>
        <p:nvCxnSpPr>
          <p:cNvPr id="67" name="Straight Connector 66">
            <a:extLst>
              <a:ext uri="{FF2B5EF4-FFF2-40B4-BE49-F238E27FC236}">
                <a16:creationId xmlns:a16="http://schemas.microsoft.com/office/drawing/2014/main" id="{D8266ACD-2188-48C6-BDDB-F4D8FA7C1720}"/>
              </a:ext>
            </a:extLst>
          </p:cNvPr>
          <p:cNvCxnSpPr>
            <a:cxnSpLocks/>
          </p:cNvCxnSpPr>
          <p:nvPr userDrawn="1"/>
        </p:nvCxnSpPr>
        <p:spPr>
          <a:xfrm>
            <a:off x="4828210" y="1157357"/>
            <a:ext cx="0" cy="5201236"/>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411202F-E339-467B-9F52-136D70ACD524}"/>
              </a:ext>
            </a:extLst>
          </p:cNvPr>
          <p:cNvCxnSpPr>
            <a:cxnSpLocks/>
          </p:cNvCxnSpPr>
          <p:nvPr userDrawn="1"/>
        </p:nvCxnSpPr>
        <p:spPr>
          <a:xfrm>
            <a:off x="7361584" y="1178903"/>
            <a:ext cx="0" cy="517969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a:prstGeom prst="rect">
            <a:avLst/>
          </a:prstGeo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What’s Changing</a:t>
            </a:r>
          </a:p>
        </p:txBody>
      </p:sp>
      <p:sp>
        <p:nvSpPr>
          <p:cNvPr id="3" name="Flowchart: Delay 2">
            <a:extLst>
              <a:ext uri="{FF2B5EF4-FFF2-40B4-BE49-F238E27FC236}">
                <a16:creationId xmlns:a16="http://schemas.microsoft.com/office/drawing/2014/main" id="{361200B5-B2E5-4235-A72B-0E58C4B0478D}"/>
              </a:ext>
            </a:extLst>
          </p:cNvPr>
          <p:cNvSpPr/>
          <p:nvPr userDrawn="1"/>
        </p:nvSpPr>
        <p:spPr>
          <a:xfrm>
            <a:off x="10641495" y="1846470"/>
            <a:ext cx="504503" cy="523221"/>
          </a:xfrm>
          <a:prstGeom prst="flowChartDelay">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B0888DE-0C6E-4962-80F0-85BC960DF870}"/>
              </a:ext>
            </a:extLst>
          </p:cNvPr>
          <p:cNvSpPr/>
          <p:nvPr userDrawn="1"/>
        </p:nvSpPr>
        <p:spPr>
          <a:xfrm>
            <a:off x="7363791" y="1846470"/>
            <a:ext cx="3277705" cy="523221"/>
          </a:xfrm>
          <a:prstGeom prst="rect">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61581ACA-E077-4BA8-8366-22D7C7D3D09A}"/>
              </a:ext>
            </a:extLst>
          </p:cNvPr>
          <p:cNvSpPr>
            <a:spLocks noGrp="1"/>
          </p:cNvSpPr>
          <p:nvPr userDrawn="1">
            <p:ph type="body" sz="quarter" idx="10" hasCustomPrompt="1"/>
          </p:nvPr>
        </p:nvSpPr>
        <p:spPr>
          <a:xfrm>
            <a:off x="7363791" y="1895714"/>
            <a:ext cx="3556001" cy="424732"/>
          </a:xfrm>
        </p:spPr>
        <p:txBody>
          <a:bodyPr>
            <a:spAutoFit/>
          </a:bodyPr>
          <a:lstStyle>
            <a:lvl1pPr marL="0" indent="0">
              <a:buNone/>
              <a:defRPr sz="2400">
                <a:solidFill>
                  <a:schemeClr val="bg1"/>
                </a:solidFill>
              </a:defRPr>
            </a:lvl1pPr>
          </a:lstStyle>
          <a:p>
            <a:pPr lvl="0"/>
            <a:r>
              <a:rPr lang="en-US"/>
              <a:t>Change</a:t>
            </a:r>
          </a:p>
        </p:txBody>
      </p:sp>
      <p:sp>
        <p:nvSpPr>
          <p:cNvPr id="14" name="Flowchart: Delay 13">
            <a:extLst>
              <a:ext uri="{FF2B5EF4-FFF2-40B4-BE49-F238E27FC236}">
                <a16:creationId xmlns:a16="http://schemas.microsoft.com/office/drawing/2014/main" id="{CB937C90-DCB8-49DF-90C5-50F1985F186E}"/>
              </a:ext>
            </a:extLst>
          </p:cNvPr>
          <p:cNvSpPr/>
          <p:nvPr userDrawn="1"/>
        </p:nvSpPr>
        <p:spPr>
          <a:xfrm>
            <a:off x="10641495" y="2511287"/>
            <a:ext cx="504503" cy="523221"/>
          </a:xfrm>
          <a:prstGeom prst="flowChartDelay">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31D316-BE76-4711-B9A4-08580E0AFC5B}"/>
              </a:ext>
            </a:extLst>
          </p:cNvPr>
          <p:cNvSpPr/>
          <p:nvPr userDrawn="1"/>
        </p:nvSpPr>
        <p:spPr>
          <a:xfrm>
            <a:off x="7363791" y="2511287"/>
            <a:ext cx="3277705" cy="523221"/>
          </a:xfrm>
          <a:prstGeom prst="rect">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B6EBB795-7E63-4ECD-BE77-292CC3A78F6A}"/>
              </a:ext>
            </a:extLst>
          </p:cNvPr>
          <p:cNvSpPr>
            <a:spLocks noGrp="1"/>
          </p:cNvSpPr>
          <p:nvPr userDrawn="1">
            <p:ph type="body" sz="quarter" idx="11" hasCustomPrompt="1"/>
          </p:nvPr>
        </p:nvSpPr>
        <p:spPr>
          <a:xfrm>
            <a:off x="7363791" y="2560531"/>
            <a:ext cx="3556001" cy="424732"/>
          </a:xfrm>
        </p:spPr>
        <p:txBody>
          <a:bodyPr>
            <a:spAutoFit/>
          </a:bodyPr>
          <a:lstStyle>
            <a:lvl1pPr marL="0" indent="0">
              <a:buNone/>
              <a:defRPr sz="2400">
                <a:solidFill>
                  <a:schemeClr val="bg1"/>
                </a:solidFill>
              </a:defRPr>
            </a:lvl1pPr>
          </a:lstStyle>
          <a:p>
            <a:pPr lvl="0"/>
            <a:r>
              <a:rPr lang="en-US"/>
              <a:t>Change</a:t>
            </a:r>
          </a:p>
        </p:txBody>
      </p:sp>
      <p:sp>
        <p:nvSpPr>
          <p:cNvPr id="18" name="Flowchart: Delay 17">
            <a:extLst>
              <a:ext uri="{FF2B5EF4-FFF2-40B4-BE49-F238E27FC236}">
                <a16:creationId xmlns:a16="http://schemas.microsoft.com/office/drawing/2014/main" id="{10B31505-E300-4C8A-BFC1-340A7BF31EFF}"/>
              </a:ext>
            </a:extLst>
          </p:cNvPr>
          <p:cNvSpPr/>
          <p:nvPr userDrawn="1"/>
        </p:nvSpPr>
        <p:spPr>
          <a:xfrm>
            <a:off x="10641495" y="3176104"/>
            <a:ext cx="504503" cy="523221"/>
          </a:xfrm>
          <a:prstGeom prst="flowChartDelay">
            <a:avLst/>
          </a:prstGeom>
          <a:solidFill>
            <a:srgbClr val="034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55563A3-B7EA-4287-A0C7-C57E1B127897}"/>
              </a:ext>
            </a:extLst>
          </p:cNvPr>
          <p:cNvSpPr/>
          <p:nvPr userDrawn="1"/>
        </p:nvSpPr>
        <p:spPr>
          <a:xfrm>
            <a:off x="7363791" y="3176104"/>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1">
            <a:extLst>
              <a:ext uri="{FF2B5EF4-FFF2-40B4-BE49-F238E27FC236}">
                <a16:creationId xmlns:a16="http://schemas.microsoft.com/office/drawing/2014/main" id="{00618F9C-7474-484D-875F-CCC444A8CE54}"/>
              </a:ext>
            </a:extLst>
          </p:cNvPr>
          <p:cNvSpPr>
            <a:spLocks noGrp="1"/>
          </p:cNvSpPr>
          <p:nvPr userDrawn="1">
            <p:ph type="body" sz="quarter" idx="12" hasCustomPrompt="1"/>
          </p:nvPr>
        </p:nvSpPr>
        <p:spPr>
          <a:xfrm>
            <a:off x="7363791" y="3225348"/>
            <a:ext cx="3556001" cy="424732"/>
          </a:xfrm>
          <a:solidFill>
            <a:srgbClr val="034A90"/>
          </a:solidFill>
        </p:spPr>
        <p:txBody>
          <a:bodyPr>
            <a:spAutoFit/>
          </a:bodyPr>
          <a:lstStyle>
            <a:lvl1pPr marL="0" indent="0">
              <a:buNone/>
              <a:defRPr sz="2400">
                <a:solidFill>
                  <a:schemeClr val="bg1"/>
                </a:solidFill>
              </a:defRPr>
            </a:lvl1pPr>
          </a:lstStyle>
          <a:p>
            <a:pPr lvl="0"/>
            <a:r>
              <a:rPr lang="en-US"/>
              <a:t>Change</a:t>
            </a:r>
          </a:p>
        </p:txBody>
      </p:sp>
      <p:sp>
        <p:nvSpPr>
          <p:cNvPr id="22" name="Flowchart: Delay 21">
            <a:extLst>
              <a:ext uri="{FF2B5EF4-FFF2-40B4-BE49-F238E27FC236}">
                <a16:creationId xmlns:a16="http://schemas.microsoft.com/office/drawing/2014/main" id="{AFFA831A-AB1B-46A6-8E29-FDD8E9294424}"/>
              </a:ext>
            </a:extLst>
          </p:cNvPr>
          <p:cNvSpPr/>
          <p:nvPr userDrawn="1"/>
        </p:nvSpPr>
        <p:spPr>
          <a:xfrm>
            <a:off x="10641495" y="3840921"/>
            <a:ext cx="504503" cy="523221"/>
          </a:xfrm>
          <a:prstGeom prst="flowChartDelay">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BA6ABAD-8AF4-49BA-A1F0-CAEE56CE7E37}"/>
              </a:ext>
            </a:extLst>
          </p:cNvPr>
          <p:cNvSpPr/>
          <p:nvPr userDrawn="1"/>
        </p:nvSpPr>
        <p:spPr>
          <a:xfrm>
            <a:off x="7363791" y="3840921"/>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11">
            <a:extLst>
              <a:ext uri="{FF2B5EF4-FFF2-40B4-BE49-F238E27FC236}">
                <a16:creationId xmlns:a16="http://schemas.microsoft.com/office/drawing/2014/main" id="{59AE7A1D-9889-4842-8222-13C7B7C2FF57}"/>
              </a:ext>
            </a:extLst>
          </p:cNvPr>
          <p:cNvSpPr>
            <a:spLocks noGrp="1"/>
          </p:cNvSpPr>
          <p:nvPr userDrawn="1">
            <p:ph type="body" sz="quarter" idx="13" hasCustomPrompt="1"/>
          </p:nvPr>
        </p:nvSpPr>
        <p:spPr>
          <a:xfrm>
            <a:off x="7363791" y="3890165"/>
            <a:ext cx="3556001" cy="424732"/>
          </a:xfrm>
        </p:spPr>
        <p:txBody>
          <a:bodyPr>
            <a:spAutoFit/>
          </a:bodyPr>
          <a:lstStyle>
            <a:lvl1pPr marL="0" indent="0">
              <a:buNone/>
              <a:defRPr sz="2400">
                <a:solidFill>
                  <a:schemeClr val="bg1"/>
                </a:solidFill>
              </a:defRPr>
            </a:lvl1pPr>
          </a:lstStyle>
          <a:p>
            <a:pPr lvl="0"/>
            <a:r>
              <a:rPr lang="en-US"/>
              <a:t>Change</a:t>
            </a:r>
          </a:p>
        </p:txBody>
      </p:sp>
      <p:sp>
        <p:nvSpPr>
          <p:cNvPr id="26" name="Flowchart: Delay 25">
            <a:extLst>
              <a:ext uri="{FF2B5EF4-FFF2-40B4-BE49-F238E27FC236}">
                <a16:creationId xmlns:a16="http://schemas.microsoft.com/office/drawing/2014/main" id="{87C85888-BC98-4987-A43E-40BB709ED849}"/>
              </a:ext>
            </a:extLst>
          </p:cNvPr>
          <p:cNvSpPr/>
          <p:nvPr userDrawn="1"/>
        </p:nvSpPr>
        <p:spPr>
          <a:xfrm>
            <a:off x="10641495" y="4505738"/>
            <a:ext cx="504503" cy="523221"/>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169C378-1DAB-46C2-AAB0-F455BAB3EC66}"/>
              </a:ext>
            </a:extLst>
          </p:cNvPr>
          <p:cNvSpPr/>
          <p:nvPr userDrawn="1"/>
        </p:nvSpPr>
        <p:spPr>
          <a:xfrm>
            <a:off x="7363791" y="4505738"/>
            <a:ext cx="3277705"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1">
            <a:extLst>
              <a:ext uri="{FF2B5EF4-FFF2-40B4-BE49-F238E27FC236}">
                <a16:creationId xmlns:a16="http://schemas.microsoft.com/office/drawing/2014/main" id="{2C0E19F7-DF40-4E3D-AED3-B06B16F41120}"/>
              </a:ext>
            </a:extLst>
          </p:cNvPr>
          <p:cNvSpPr>
            <a:spLocks noGrp="1"/>
          </p:cNvSpPr>
          <p:nvPr userDrawn="1">
            <p:ph type="body" sz="quarter" idx="14" hasCustomPrompt="1"/>
          </p:nvPr>
        </p:nvSpPr>
        <p:spPr>
          <a:xfrm>
            <a:off x="7363791" y="4554982"/>
            <a:ext cx="3556001" cy="424732"/>
          </a:xfrm>
        </p:spPr>
        <p:txBody>
          <a:bodyPr>
            <a:spAutoFit/>
          </a:bodyPr>
          <a:lstStyle>
            <a:lvl1pPr marL="0" indent="0">
              <a:buNone/>
              <a:defRPr sz="2400">
                <a:solidFill>
                  <a:schemeClr val="bg1"/>
                </a:solidFill>
              </a:defRPr>
            </a:lvl1pPr>
          </a:lstStyle>
          <a:p>
            <a:pPr lvl="0"/>
            <a:r>
              <a:rPr lang="en-US"/>
              <a:t>Change</a:t>
            </a:r>
          </a:p>
        </p:txBody>
      </p:sp>
      <p:sp>
        <p:nvSpPr>
          <p:cNvPr id="30" name="Flowchart: Delay 29">
            <a:extLst>
              <a:ext uri="{FF2B5EF4-FFF2-40B4-BE49-F238E27FC236}">
                <a16:creationId xmlns:a16="http://schemas.microsoft.com/office/drawing/2014/main" id="{1050EACD-127F-4B61-B13B-CA3CFB92F79A}"/>
              </a:ext>
            </a:extLst>
          </p:cNvPr>
          <p:cNvSpPr/>
          <p:nvPr userDrawn="1"/>
        </p:nvSpPr>
        <p:spPr>
          <a:xfrm>
            <a:off x="10641495" y="5170555"/>
            <a:ext cx="504503" cy="523221"/>
          </a:xfrm>
          <a:prstGeom prst="flowChartDelay">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2322577-0811-43EF-A8EF-618EF59BD00E}"/>
              </a:ext>
            </a:extLst>
          </p:cNvPr>
          <p:cNvSpPr/>
          <p:nvPr userDrawn="1"/>
        </p:nvSpPr>
        <p:spPr>
          <a:xfrm>
            <a:off x="7363791" y="5170555"/>
            <a:ext cx="3277705" cy="523221"/>
          </a:xfrm>
          <a:prstGeom prst="rect">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11">
            <a:extLst>
              <a:ext uri="{FF2B5EF4-FFF2-40B4-BE49-F238E27FC236}">
                <a16:creationId xmlns:a16="http://schemas.microsoft.com/office/drawing/2014/main" id="{E2283E97-0F3C-4926-BBFD-2949C1940FE8}"/>
              </a:ext>
            </a:extLst>
          </p:cNvPr>
          <p:cNvSpPr>
            <a:spLocks noGrp="1"/>
          </p:cNvSpPr>
          <p:nvPr userDrawn="1">
            <p:ph type="body" sz="quarter" idx="15" hasCustomPrompt="1"/>
          </p:nvPr>
        </p:nvSpPr>
        <p:spPr>
          <a:xfrm>
            <a:off x="7363791" y="5219799"/>
            <a:ext cx="3556001" cy="424732"/>
          </a:xfrm>
        </p:spPr>
        <p:txBody>
          <a:bodyPr>
            <a:spAutoFit/>
          </a:bodyPr>
          <a:lstStyle>
            <a:lvl1pPr marL="0" indent="0">
              <a:buNone/>
              <a:defRPr sz="2400">
                <a:solidFill>
                  <a:schemeClr val="bg1"/>
                </a:solidFill>
              </a:defRPr>
            </a:lvl1pPr>
          </a:lstStyle>
          <a:p>
            <a:pPr lvl="0"/>
            <a:r>
              <a:rPr lang="en-US"/>
              <a:t>Change</a:t>
            </a:r>
          </a:p>
        </p:txBody>
      </p:sp>
      <p:sp>
        <p:nvSpPr>
          <p:cNvPr id="35" name="Flowchart: Delay 34">
            <a:extLst>
              <a:ext uri="{FF2B5EF4-FFF2-40B4-BE49-F238E27FC236}">
                <a16:creationId xmlns:a16="http://schemas.microsoft.com/office/drawing/2014/main" id="{41607EE5-9A17-42C9-8F23-0A5ABF56DB80}"/>
              </a:ext>
            </a:extLst>
          </p:cNvPr>
          <p:cNvSpPr/>
          <p:nvPr userDrawn="1"/>
        </p:nvSpPr>
        <p:spPr>
          <a:xfrm flipH="1">
            <a:off x="1046003" y="1846470"/>
            <a:ext cx="504503" cy="523221"/>
          </a:xfrm>
          <a:prstGeom prst="flowChartDelay">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C718701-79BB-4AD5-BA74-1B426CF9769A}"/>
              </a:ext>
            </a:extLst>
          </p:cNvPr>
          <p:cNvSpPr/>
          <p:nvPr userDrawn="1"/>
        </p:nvSpPr>
        <p:spPr>
          <a:xfrm flipH="1">
            <a:off x="1550505" y="1846470"/>
            <a:ext cx="3277705" cy="523221"/>
          </a:xfrm>
          <a:prstGeom prst="rect">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a:extLst>
              <a:ext uri="{FF2B5EF4-FFF2-40B4-BE49-F238E27FC236}">
                <a16:creationId xmlns:a16="http://schemas.microsoft.com/office/drawing/2014/main" id="{2E392F12-FF33-4338-8057-58D0B02A0F2A}"/>
              </a:ext>
            </a:extLst>
          </p:cNvPr>
          <p:cNvSpPr/>
          <p:nvPr userDrawn="1"/>
        </p:nvSpPr>
        <p:spPr>
          <a:xfrm flipH="1">
            <a:off x="1046003" y="2511287"/>
            <a:ext cx="504503" cy="523221"/>
          </a:xfrm>
          <a:prstGeom prst="flowChartDelay">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6B71559-C7AF-46CC-9B9D-346D7D3A3C45}"/>
              </a:ext>
            </a:extLst>
          </p:cNvPr>
          <p:cNvSpPr/>
          <p:nvPr userDrawn="1"/>
        </p:nvSpPr>
        <p:spPr>
          <a:xfrm flipH="1">
            <a:off x="1550505" y="2511287"/>
            <a:ext cx="3277705" cy="523221"/>
          </a:xfrm>
          <a:prstGeom prst="rect">
            <a:avLst/>
          </a:prstGeom>
          <a:solidFill>
            <a:srgbClr val="2A9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elay 40">
            <a:extLst>
              <a:ext uri="{FF2B5EF4-FFF2-40B4-BE49-F238E27FC236}">
                <a16:creationId xmlns:a16="http://schemas.microsoft.com/office/drawing/2014/main" id="{600210BE-94BE-4EBD-90CC-4755D11A3130}"/>
              </a:ext>
            </a:extLst>
          </p:cNvPr>
          <p:cNvSpPr/>
          <p:nvPr userDrawn="1"/>
        </p:nvSpPr>
        <p:spPr>
          <a:xfrm flipH="1">
            <a:off x="1046003" y="3176104"/>
            <a:ext cx="504503" cy="523221"/>
          </a:xfrm>
          <a:prstGeom prst="flowChartDelay">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7568FF8D-B703-418B-B3E4-00A1AEF7F6F0}"/>
              </a:ext>
            </a:extLst>
          </p:cNvPr>
          <p:cNvSpPr/>
          <p:nvPr userDrawn="1"/>
        </p:nvSpPr>
        <p:spPr>
          <a:xfrm flipH="1">
            <a:off x="1550505" y="3176104"/>
            <a:ext cx="3277705" cy="5232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Delay 43">
            <a:extLst>
              <a:ext uri="{FF2B5EF4-FFF2-40B4-BE49-F238E27FC236}">
                <a16:creationId xmlns:a16="http://schemas.microsoft.com/office/drawing/2014/main" id="{BF72B8E5-5348-4A1A-B01A-5554E5826BC6}"/>
              </a:ext>
            </a:extLst>
          </p:cNvPr>
          <p:cNvSpPr/>
          <p:nvPr userDrawn="1"/>
        </p:nvSpPr>
        <p:spPr>
          <a:xfrm flipH="1">
            <a:off x="1046003" y="3840921"/>
            <a:ext cx="504503" cy="523221"/>
          </a:xfrm>
          <a:prstGeom prst="flowChartDelay">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C2CC534-66D7-4375-978D-811EFFE469F2}"/>
              </a:ext>
            </a:extLst>
          </p:cNvPr>
          <p:cNvSpPr/>
          <p:nvPr userDrawn="1"/>
        </p:nvSpPr>
        <p:spPr>
          <a:xfrm flipH="1">
            <a:off x="1550505" y="3840921"/>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Delay 46">
            <a:extLst>
              <a:ext uri="{FF2B5EF4-FFF2-40B4-BE49-F238E27FC236}">
                <a16:creationId xmlns:a16="http://schemas.microsoft.com/office/drawing/2014/main" id="{11C53A84-BF42-42A4-94E9-0EE230A872A3}"/>
              </a:ext>
            </a:extLst>
          </p:cNvPr>
          <p:cNvSpPr/>
          <p:nvPr userDrawn="1"/>
        </p:nvSpPr>
        <p:spPr>
          <a:xfrm flipH="1">
            <a:off x="1046003" y="4505738"/>
            <a:ext cx="504503" cy="523221"/>
          </a:xfrm>
          <a:prstGeom prst="flowChartDelay">
            <a:avLst/>
          </a:prstGeom>
          <a:solidFill>
            <a:srgbClr val="034A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C08C77B-1EF0-4C87-9281-FD2672DBA0FA}"/>
              </a:ext>
            </a:extLst>
          </p:cNvPr>
          <p:cNvSpPr/>
          <p:nvPr userDrawn="1"/>
        </p:nvSpPr>
        <p:spPr>
          <a:xfrm flipH="1">
            <a:off x="1550505" y="4505738"/>
            <a:ext cx="3277705" cy="523221"/>
          </a:xfrm>
          <a:prstGeom prst="rect">
            <a:avLst/>
          </a:prstGeom>
          <a:solidFill>
            <a:srgbClr val="0054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Delay 49">
            <a:extLst>
              <a:ext uri="{FF2B5EF4-FFF2-40B4-BE49-F238E27FC236}">
                <a16:creationId xmlns:a16="http://schemas.microsoft.com/office/drawing/2014/main" id="{22D61B87-3D5F-4103-B998-8BACE470A945}"/>
              </a:ext>
            </a:extLst>
          </p:cNvPr>
          <p:cNvSpPr/>
          <p:nvPr userDrawn="1"/>
        </p:nvSpPr>
        <p:spPr>
          <a:xfrm flipH="1">
            <a:off x="1046003" y="5170555"/>
            <a:ext cx="504503" cy="523221"/>
          </a:xfrm>
          <a:prstGeom prst="flowChartDelay">
            <a:avLst/>
          </a:prstGeom>
          <a:solidFill>
            <a:srgbClr val="003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F5EDF7-A8C9-4739-8AD1-27EB10800146}"/>
              </a:ext>
            </a:extLst>
          </p:cNvPr>
          <p:cNvSpPr/>
          <p:nvPr userDrawn="1"/>
        </p:nvSpPr>
        <p:spPr>
          <a:xfrm flipH="1">
            <a:off x="1550505" y="5170555"/>
            <a:ext cx="3277705" cy="523221"/>
          </a:xfrm>
          <a:prstGeom prst="rect">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1">
            <a:extLst>
              <a:ext uri="{FF2B5EF4-FFF2-40B4-BE49-F238E27FC236}">
                <a16:creationId xmlns:a16="http://schemas.microsoft.com/office/drawing/2014/main" id="{DDA2ED85-255A-4793-A7BD-06BCF7E17C7B}"/>
              </a:ext>
            </a:extLst>
          </p:cNvPr>
          <p:cNvSpPr>
            <a:spLocks noGrp="1"/>
          </p:cNvSpPr>
          <p:nvPr userDrawn="1">
            <p:ph type="body" sz="quarter" idx="16" hasCustomPrompt="1"/>
          </p:nvPr>
        </p:nvSpPr>
        <p:spPr>
          <a:xfrm>
            <a:off x="1272209" y="1895714"/>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1" name="Text Placeholder 11">
            <a:extLst>
              <a:ext uri="{FF2B5EF4-FFF2-40B4-BE49-F238E27FC236}">
                <a16:creationId xmlns:a16="http://schemas.microsoft.com/office/drawing/2014/main" id="{7BDF7EE4-D894-47A1-A83E-6B7B3B660FFE}"/>
              </a:ext>
            </a:extLst>
          </p:cNvPr>
          <p:cNvSpPr>
            <a:spLocks noGrp="1"/>
          </p:cNvSpPr>
          <p:nvPr userDrawn="1">
            <p:ph type="body" sz="quarter" idx="17" hasCustomPrompt="1"/>
          </p:nvPr>
        </p:nvSpPr>
        <p:spPr>
          <a:xfrm>
            <a:off x="1272209" y="2560531"/>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2" name="Text Placeholder 11">
            <a:extLst>
              <a:ext uri="{FF2B5EF4-FFF2-40B4-BE49-F238E27FC236}">
                <a16:creationId xmlns:a16="http://schemas.microsoft.com/office/drawing/2014/main" id="{E5CE81DB-A471-4D9D-AD68-DE7C510D922A}"/>
              </a:ext>
            </a:extLst>
          </p:cNvPr>
          <p:cNvSpPr>
            <a:spLocks noGrp="1"/>
          </p:cNvSpPr>
          <p:nvPr userDrawn="1">
            <p:ph type="body" sz="quarter" idx="18" hasCustomPrompt="1"/>
          </p:nvPr>
        </p:nvSpPr>
        <p:spPr>
          <a:xfrm>
            <a:off x="1272209" y="3225348"/>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3" name="Text Placeholder 11">
            <a:extLst>
              <a:ext uri="{FF2B5EF4-FFF2-40B4-BE49-F238E27FC236}">
                <a16:creationId xmlns:a16="http://schemas.microsoft.com/office/drawing/2014/main" id="{B3279784-7978-4F1E-A557-F59139A54C2D}"/>
              </a:ext>
            </a:extLst>
          </p:cNvPr>
          <p:cNvSpPr>
            <a:spLocks noGrp="1"/>
          </p:cNvSpPr>
          <p:nvPr userDrawn="1">
            <p:ph type="body" sz="quarter" idx="19" hasCustomPrompt="1"/>
          </p:nvPr>
        </p:nvSpPr>
        <p:spPr>
          <a:xfrm>
            <a:off x="1272209" y="3890165"/>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64" name="Text Placeholder 11">
            <a:extLst>
              <a:ext uri="{FF2B5EF4-FFF2-40B4-BE49-F238E27FC236}">
                <a16:creationId xmlns:a16="http://schemas.microsoft.com/office/drawing/2014/main" id="{C81EFB10-FCA1-423B-A49F-E9BE821E49CD}"/>
              </a:ext>
            </a:extLst>
          </p:cNvPr>
          <p:cNvSpPr>
            <a:spLocks noGrp="1"/>
          </p:cNvSpPr>
          <p:nvPr userDrawn="1">
            <p:ph type="body" sz="quarter" idx="20" hasCustomPrompt="1"/>
          </p:nvPr>
        </p:nvSpPr>
        <p:spPr>
          <a:xfrm>
            <a:off x="1272209" y="4554982"/>
            <a:ext cx="3556001" cy="424732"/>
          </a:xfrm>
          <a:solidFill>
            <a:srgbClr val="034A90"/>
          </a:solidFill>
        </p:spPr>
        <p:txBody>
          <a:bodyPr>
            <a:spAutoFit/>
          </a:bodyPr>
          <a:lstStyle>
            <a:lvl1pPr marL="0" indent="0" algn="r">
              <a:buNone/>
              <a:defRPr sz="2400">
                <a:solidFill>
                  <a:schemeClr val="bg1"/>
                </a:solidFill>
              </a:defRPr>
            </a:lvl1pPr>
          </a:lstStyle>
          <a:p>
            <a:pPr lvl="0"/>
            <a:r>
              <a:rPr lang="en-US"/>
              <a:t>Change</a:t>
            </a:r>
          </a:p>
        </p:txBody>
      </p:sp>
      <p:sp>
        <p:nvSpPr>
          <p:cNvPr id="65" name="Text Placeholder 11">
            <a:extLst>
              <a:ext uri="{FF2B5EF4-FFF2-40B4-BE49-F238E27FC236}">
                <a16:creationId xmlns:a16="http://schemas.microsoft.com/office/drawing/2014/main" id="{B6F2C6A0-B298-4FC8-B066-A210962AB6EA}"/>
              </a:ext>
            </a:extLst>
          </p:cNvPr>
          <p:cNvSpPr>
            <a:spLocks noGrp="1"/>
          </p:cNvSpPr>
          <p:nvPr userDrawn="1">
            <p:ph type="body" sz="quarter" idx="21" hasCustomPrompt="1"/>
          </p:nvPr>
        </p:nvSpPr>
        <p:spPr>
          <a:xfrm>
            <a:off x="1272209" y="5219799"/>
            <a:ext cx="3556001" cy="424732"/>
          </a:xfrm>
          <a:solidFill>
            <a:srgbClr val="003860"/>
          </a:solidFill>
        </p:spPr>
        <p:txBody>
          <a:bodyPr>
            <a:spAutoFit/>
          </a:bodyPr>
          <a:lstStyle>
            <a:lvl1pPr marL="0" indent="0" algn="r">
              <a:buNone/>
              <a:defRPr sz="2400">
                <a:solidFill>
                  <a:schemeClr val="bg1"/>
                </a:solidFill>
              </a:defRPr>
            </a:lvl1pPr>
          </a:lstStyle>
          <a:p>
            <a:pPr lvl="0"/>
            <a:r>
              <a:rPr lang="en-US"/>
              <a:t>Change</a:t>
            </a:r>
          </a:p>
        </p:txBody>
      </p:sp>
      <p:pic>
        <p:nvPicPr>
          <p:cNvPr id="71" name="Picture 70">
            <a:extLst>
              <a:ext uri="{FF2B5EF4-FFF2-40B4-BE49-F238E27FC236}">
                <a16:creationId xmlns:a16="http://schemas.microsoft.com/office/drawing/2014/main" id="{2B448126-E3C5-4607-9455-CC87B9ED28A2}"/>
              </a:ext>
            </a:extLst>
          </p:cNvPr>
          <p:cNvPicPr preferRelativeResize="0">
            <a:picLocks noChangeAspect="1"/>
          </p:cNvPicPr>
          <p:nvPr userDrawn="1"/>
        </p:nvPicPr>
        <p:blipFill>
          <a:blip r:embed="rId2" cstate="print">
            <a:extLst>
              <a:ext uri="{BEBA8EAE-BF5A-486C-A8C5-ECC9F3942E4B}">
                <a14:imgProps xmlns:a14="http://schemas.microsoft.com/office/drawing/2010/main">
                  <a14:imgLayer r:embed="rId3">
                    <a14:imgEffect>
                      <a14:backgroundRemoval t="9967" b="90764" l="9946" r="89964">
                        <a14:foregroundMark x1="50362" y1="90764" x2="50362" y2="90764"/>
                      </a14:backgroundRemoval>
                    </a14:imgEffect>
                  </a14:imgLayer>
                </a14:imgProps>
              </a:ext>
              <a:ext uri="{28A0092B-C50C-407E-A947-70E740481C1C}">
                <a14:useLocalDpi xmlns:a14="http://schemas.microsoft.com/office/drawing/2010/main" val="0"/>
              </a:ext>
            </a:extLst>
          </a:blip>
          <a:stretch>
            <a:fillRect/>
          </a:stretch>
        </p:blipFill>
        <p:spPr>
          <a:xfrm>
            <a:off x="3287460" y="882120"/>
            <a:ext cx="562507" cy="765436"/>
          </a:xfrm>
          <a:prstGeom prst="rect">
            <a:avLst/>
          </a:prstGeom>
        </p:spPr>
      </p:pic>
      <p:sp>
        <p:nvSpPr>
          <p:cNvPr id="73" name="Text Placeholder 72">
            <a:extLst>
              <a:ext uri="{FF2B5EF4-FFF2-40B4-BE49-F238E27FC236}">
                <a16:creationId xmlns:a16="http://schemas.microsoft.com/office/drawing/2014/main" id="{E3829B33-B4C9-4FE8-9FB9-ADA7B8EE162D}"/>
              </a:ext>
            </a:extLst>
          </p:cNvPr>
          <p:cNvSpPr>
            <a:spLocks noGrp="1"/>
          </p:cNvSpPr>
          <p:nvPr userDrawn="1">
            <p:ph type="body" sz="quarter" idx="22" hasCustomPrompt="1"/>
          </p:nvPr>
        </p:nvSpPr>
        <p:spPr>
          <a:xfrm>
            <a:off x="3852173" y="1235267"/>
            <a:ext cx="914400" cy="480131"/>
          </a:xfrm>
        </p:spPr>
        <p:txBody>
          <a:bodyPr>
            <a:spAutoFit/>
          </a:bodyPr>
          <a:lstStyle>
            <a:lvl1pPr marL="0" indent="0" algn="r">
              <a:buNone/>
              <a:defRPr b="1">
                <a:solidFill>
                  <a:srgbClr val="203864"/>
                </a:solidFill>
                <a:latin typeface="Whitney Book"/>
              </a:defRPr>
            </a:lvl1pPr>
          </a:lstStyle>
          <a:p>
            <a:pPr lvl="0"/>
            <a:r>
              <a:rPr lang="en-US"/>
              <a:t>SISC</a:t>
            </a:r>
          </a:p>
        </p:txBody>
      </p:sp>
      <p:sp>
        <p:nvSpPr>
          <p:cNvPr id="75" name="Text Placeholder 72">
            <a:extLst>
              <a:ext uri="{FF2B5EF4-FFF2-40B4-BE49-F238E27FC236}">
                <a16:creationId xmlns:a16="http://schemas.microsoft.com/office/drawing/2014/main" id="{594CDC1B-3F07-41F8-8B2C-7BA49DD8EC6F}"/>
              </a:ext>
            </a:extLst>
          </p:cNvPr>
          <p:cNvSpPr>
            <a:spLocks noGrp="1"/>
          </p:cNvSpPr>
          <p:nvPr userDrawn="1">
            <p:ph type="body" sz="quarter" idx="23" hasCustomPrompt="1"/>
          </p:nvPr>
        </p:nvSpPr>
        <p:spPr>
          <a:xfrm>
            <a:off x="7450143" y="1235267"/>
            <a:ext cx="3695855" cy="480131"/>
          </a:xfrm>
        </p:spPr>
        <p:txBody>
          <a:bodyPr wrap="square">
            <a:normAutofit/>
          </a:bodyPr>
          <a:lstStyle>
            <a:lvl1pPr marL="0" indent="0" algn="l">
              <a:buNone/>
              <a:defRPr b="1">
                <a:solidFill>
                  <a:srgbClr val="203864"/>
                </a:solidFill>
                <a:latin typeface="Whitney Book"/>
              </a:defRPr>
            </a:lvl1pPr>
          </a:lstStyle>
          <a:p>
            <a:pPr lvl="0"/>
            <a:r>
              <a:rPr lang="en-US"/>
              <a:t>Workday Student</a:t>
            </a:r>
          </a:p>
        </p:txBody>
      </p:sp>
      <p:pic>
        <p:nvPicPr>
          <p:cNvPr id="82" name="Picture 81">
            <a:extLst>
              <a:ext uri="{FF2B5EF4-FFF2-40B4-BE49-F238E27FC236}">
                <a16:creationId xmlns:a16="http://schemas.microsoft.com/office/drawing/2014/main" id="{98077823-8895-4A21-A2FB-5031D3C7D0B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09206" y="1109859"/>
            <a:ext cx="422961" cy="478143"/>
          </a:xfrm>
          <a:prstGeom prst="rect">
            <a:avLst/>
          </a:prstGeom>
        </p:spPr>
      </p:pic>
      <p:sp>
        <p:nvSpPr>
          <p:cNvPr id="84" name="Text Placeholder 11">
            <a:extLst>
              <a:ext uri="{FF2B5EF4-FFF2-40B4-BE49-F238E27FC236}">
                <a16:creationId xmlns:a16="http://schemas.microsoft.com/office/drawing/2014/main" id="{F3B57F5F-9CE5-4E9B-B657-795FD40C95B1}"/>
              </a:ext>
            </a:extLst>
          </p:cNvPr>
          <p:cNvSpPr>
            <a:spLocks noGrp="1"/>
          </p:cNvSpPr>
          <p:nvPr userDrawn="1">
            <p:ph type="body" sz="quarter" idx="24" hasCustomPrompt="1"/>
          </p:nvPr>
        </p:nvSpPr>
        <p:spPr>
          <a:xfrm>
            <a:off x="5072268" y="1895714"/>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5" name="Text Placeholder 11">
            <a:extLst>
              <a:ext uri="{FF2B5EF4-FFF2-40B4-BE49-F238E27FC236}">
                <a16:creationId xmlns:a16="http://schemas.microsoft.com/office/drawing/2014/main" id="{F0F2EA38-8CB1-4045-B562-F71838F6BB42}"/>
              </a:ext>
            </a:extLst>
          </p:cNvPr>
          <p:cNvSpPr>
            <a:spLocks noGrp="1"/>
          </p:cNvSpPr>
          <p:nvPr userDrawn="1">
            <p:ph type="body" sz="quarter" idx="25" hasCustomPrompt="1"/>
          </p:nvPr>
        </p:nvSpPr>
        <p:spPr>
          <a:xfrm>
            <a:off x="5072268" y="2560531"/>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6" name="Text Placeholder 11">
            <a:extLst>
              <a:ext uri="{FF2B5EF4-FFF2-40B4-BE49-F238E27FC236}">
                <a16:creationId xmlns:a16="http://schemas.microsoft.com/office/drawing/2014/main" id="{9C1057B5-1573-43ED-90A1-75DA95C45A6C}"/>
              </a:ext>
            </a:extLst>
          </p:cNvPr>
          <p:cNvSpPr>
            <a:spLocks noGrp="1"/>
          </p:cNvSpPr>
          <p:nvPr userDrawn="1">
            <p:ph type="body" sz="quarter" idx="26" hasCustomPrompt="1"/>
          </p:nvPr>
        </p:nvSpPr>
        <p:spPr>
          <a:xfrm>
            <a:off x="5072268" y="3225348"/>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7" name="Text Placeholder 11">
            <a:extLst>
              <a:ext uri="{FF2B5EF4-FFF2-40B4-BE49-F238E27FC236}">
                <a16:creationId xmlns:a16="http://schemas.microsoft.com/office/drawing/2014/main" id="{EB2C172A-D700-4669-9E70-525AC0EE00AF}"/>
              </a:ext>
            </a:extLst>
          </p:cNvPr>
          <p:cNvSpPr>
            <a:spLocks noGrp="1"/>
          </p:cNvSpPr>
          <p:nvPr userDrawn="1">
            <p:ph type="body" sz="quarter" idx="27" hasCustomPrompt="1"/>
          </p:nvPr>
        </p:nvSpPr>
        <p:spPr>
          <a:xfrm>
            <a:off x="5072268" y="3890165"/>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89" name="Text Placeholder 11">
            <a:extLst>
              <a:ext uri="{FF2B5EF4-FFF2-40B4-BE49-F238E27FC236}">
                <a16:creationId xmlns:a16="http://schemas.microsoft.com/office/drawing/2014/main" id="{55586827-2E30-4EF0-8DAA-2D7E2491E41F}"/>
              </a:ext>
            </a:extLst>
          </p:cNvPr>
          <p:cNvSpPr>
            <a:spLocks noGrp="1"/>
          </p:cNvSpPr>
          <p:nvPr userDrawn="1">
            <p:ph type="body" sz="quarter" idx="28" hasCustomPrompt="1"/>
          </p:nvPr>
        </p:nvSpPr>
        <p:spPr>
          <a:xfrm>
            <a:off x="5072268" y="4554982"/>
            <a:ext cx="2054090" cy="424732"/>
          </a:xfrm>
        </p:spPr>
        <p:txBody>
          <a:bodyPr wrap="square">
            <a:spAutoFit/>
          </a:bodyPr>
          <a:lstStyle>
            <a:lvl1pPr marL="0" indent="0" algn="ctr">
              <a:buNone/>
              <a:defRPr sz="2400" b="1">
                <a:solidFill>
                  <a:srgbClr val="203864"/>
                </a:solidFill>
              </a:defRPr>
            </a:lvl1pPr>
          </a:lstStyle>
          <a:p>
            <a:pPr lvl="0"/>
            <a:r>
              <a:rPr lang="en-US"/>
              <a:t>Topic</a:t>
            </a:r>
          </a:p>
        </p:txBody>
      </p:sp>
      <p:sp>
        <p:nvSpPr>
          <p:cNvPr id="90" name="Text Placeholder 11">
            <a:extLst>
              <a:ext uri="{FF2B5EF4-FFF2-40B4-BE49-F238E27FC236}">
                <a16:creationId xmlns:a16="http://schemas.microsoft.com/office/drawing/2014/main" id="{477B0ED7-A147-48D6-B96B-D00198913261}"/>
              </a:ext>
            </a:extLst>
          </p:cNvPr>
          <p:cNvSpPr>
            <a:spLocks noGrp="1"/>
          </p:cNvSpPr>
          <p:nvPr userDrawn="1">
            <p:ph type="body" sz="quarter" idx="29" hasCustomPrompt="1"/>
          </p:nvPr>
        </p:nvSpPr>
        <p:spPr>
          <a:xfrm>
            <a:off x="5072268" y="5219799"/>
            <a:ext cx="2054090" cy="424732"/>
          </a:xfrm>
        </p:spPr>
        <p:txBody>
          <a:bodyPr wrap="square">
            <a:spAutoFit/>
          </a:bodyPr>
          <a:lstStyle>
            <a:lvl1pPr marL="0" indent="0" algn="ctr">
              <a:buNone/>
              <a:defRPr sz="2400" b="1">
                <a:solidFill>
                  <a:srgbClr val="203864"/>
                </a:solidFill>
              </a:defRPr>
            </a:lvl1pPr>
          </a:lstStyle>
          <a:p>
            <a:pPr lvl="0"/>
            <a:r>
              <a:rPr lang="en-US"/>
              <a:t>Topic</a:t>
            </a:r>
          </a:p>
        </p:txBody>
      </p:sp>
      <p:cxnSp>
        <p:nvCxnSpPr>
          <p:cNvPr id="91" name="Straight Connector 90">
            <a:extLst>
              <a:ext uri="{FF2B5EF4-FFF2-40B4-BE49-F238E27FC236}">
                <a16:creationId xmlns:a16="http://schemas.microsoft.com/office/drawing/2014/main" id="{6C6BF786-350A-44A2-BB95-031A16FF8B1F}"/>
              </a:ext>
            </a:extLst>
          </p:cNvPr>
          <p:cNvCxnSpPr>
            <a:cxnSpLocks/>
          </p:cNvCxnSpPr>
          <p:nvPr userDrawn="1"/>
        </p:nvCxnSpPr>
        <p:spPr>
          <a:xfrm flipH="1">
            <a:off x="5072268" y="2446707"/>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9C9EFDD-AD39-4AC1-8A5F-D28B39BEF703}"/>
              </a:ext>
            </a:extLst>
          </p:cNvPr>
          <p:cNvCxnSpPr>
            <a:cxnSpLocks/>
          </p:cNvCxnSpPr>
          <p:nvPr userDrawn="1"/>
        </p:nvCxnSpPr>
        <p:spPr>
          <a:xfrm flipH="1">
            <a:off x="5072268" y="3101309"/>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D458592A-1D1A-4F96-8803-F6B99FFA323F}"/>
              </a:ext>
            </a:extLst>
          </p:cNvPr>
          <p:cNvCxnSpPr>
            <a:cxnSpLocks/>
          </p:cNvCxnSpPr>
          <p:nvPr userDrawn="1"/>
        </p:nvCxnSpPr>
        <p:spPr>
          <a:xfrm flipH="1">
            <a:off x="5072268" y="3772752"/>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7C7C48F-7DF2-494A-AE5E-E100791305AD}"/>
              </a:ext>
            </a:extLst>
          </p:cNvPr>
          <p:cNvCxnSpPr>
            <a:cxnSpLocks/>
          </p:cNvCxnSpPr>
          <p:nvPr userDrawn="1"/>
        </p:nvCxnSpPr>
        <p:spPr>
          <a:xfrm flipH="1">
            <a:off x="5072268" y="4444196"/>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08235BC-40A5-4FA9-AAEA-674EFC9D5CE2}"/>
              </a:ext>
            </a:extLst>
          </p:cNvPr>
          <p:cNvCxnSpPr>
            <a:cxnSpLocks/>
          </p:cNvCxnSpPr>
          <p:nvPr userDrawn="1"/>
        </p:nvCxnSpPr>
        <p:spPr>
          <a:xfrm flipH="1">
            <a:off x="5072268" y="5111223"/>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6" name="Flowchart: Delay 75">
            <a:extLst>
              <a:ext uri="{FF2B5EF4-FFF2-40B4-BE49-F238E27FC236}">
                <a16:creationId xmlns:a16="http://schemas.microsoft.com/office/drawing/2014/main" id="{AAE2D452-0A7B-4DCB-BDCB-C70ED6816AC6}"/>
              </a:ext>
            </a:extLst>
          </p:cNvPr>
          <p:cNvSpPr/>
          <p:nvPr userDrawn="1"/>
        </p:nvSpPr>
        <p:spPr>
          <a:xfrm>
            <a:off x="10639288" y="5835372"/>
            <a:ext cx="504503" cy="523221"/>
          </a:xfrm>
          <a:prstGeom prst="flowChartDelay">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0E8C28BF-FC10-41DF-B8B8-E49EEC9DDD81}"/>
              </a:ext>
            </a:extLst>
          </p:cNvPr>
          <p:cNvSpPr/>
          <p:nvPr userDrawn="1"/>
        </p:nvSpPr>
        <p:spPr>
          <a:xfrm>
            <a:off x="7361584" y="5835372"/>
            <a:ext cx="3277705" cy="523221"/>
          </a:xfrm>
          <a:prstGeom prst="rect">
            <a:avLst/>
          </a:prstGeom>
          <a:solidFill>
            <a:srgbClr val="40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Placeholder 11">
            <a:extLst>
              <a:ext uri="{FF2B5EF4-FFF2-40B4-BE49-F238E27FC236}">
                <a16:creationId xmlns:a16="http://schemas.microsoft.com/office/drawing/2014/main" id="{8849262F-6549-4BCB-9B6C-D7D8004914D7}"/>
              </a:ext>
            </a:extLst>
          </p:cNvPr>
          <p:cNvSpPr>
            <a:spLocks noGrp="1"/>
          </p:cNvSpPr>
          <p:nvPr>
            <p:ph type="body" sz="quarter" idx="30" hasCustomPrompt="1"/>
          </p:nvPr>
        </p:nvSpPr>
        <p:spPr>
          <a:xfrm>
            <a:off x="7361584" y="5884616"/>
            <a:ext cx="3556001" cy="424732"/>
          </a:xfrm>
        </p:spPr>
        <p:txBody>
          <a:bodyPr>
            <a:spAutoFit/>
          </a:bodyPr>
          <a:lstStyle>
            <a:lvl1pPr marL="0" indent="0">
              <a:buNone/>
              <a:defRPr sz="2400">
                <a:solidFill>
                  <a:schemeClr val="bg1"/>
                </a:solidFill>
              </a:defRPr>
            </a:lvl1pPr>
          </a:lstStyle>
          <a:p>
            <a:pPr lvl="0"/>
            <a:r>
              <a:rPr lang="en-US"/>
              <a:t>Change</a:t>
            </a:r>
          </a:p>
        </p:txBody>
      </p:sp>
      <p:sp>
        <p:nvSpPr>
          <p:cNvPr id="79" name="Flowchart: Delay 78">
            <a:extLst>
              <a:ext uri="{FF2B5EF4-FFF2-40B4-BE49-F238E27FC236}">
                <a16:creationId xmlns:a16="http://schemas.microsoft.com/office/drawing/2014/main" id="{D7264E45-0A44-4A8E-A796-225324A181E8}"/>
              </a:ext>
            </a:extLst>
          </p:cNvPr>
          <p:cNvSpPr/>
          <p:nvPr userDrawn="1"/>
        </p:nvSpPr>
        <p:spPr>
          <a:xfrm flipH="1">
            <a:off x="1043796" y="5835372"/>
            <a:ext cx="504503" cy="523221"/>
          </a:xfrm>
          <a:prstGeom prst="flowChartDelay">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B3DBB57B-DB84-41D6-9DF3-F136D66A2A16}"/>
              </a:ext>
            </a:extLst>
          </p:cNvPr>
          <p:cNvSpPr/>
          <p:nvPr userDrawn="1"/>
        </p:nvSpPr>
        <p:spPr>
          <a:xfrm flipH="1">
            <a:off x="1548298" y="5835372"/>
            <a:ext cx="3277705" cy="523221"/>
          </a:xfrm>
          <a:prstGeom prst="rect">
            <a:avLst/>
          </a:prstGeom>
          <a:solidFill>
            <a:srgbClr val="012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Placeholder 11">
            <a:extLst>
              <a:ext uri="{FF2B5EF4-FFF2-40B4-BE49-F238E27FC236}">
                <a16:creationId xmlns:a16="http://schemas.microsoft.com/office/drawing/2014/main" id="{CAD7E1D9-D1FD-42B5-A5A3-A0DAFA4F11C3}"/>
              </a:ext>
            </a:extLst>
          </p:cNvPr>
          <p:cNvSpPr>
            <a:spLocks noGrp="1"/>
          </p:cNvSpPr>
          <p:nvPr>
            <p:ph type="body" sz="quarter" idx="31" hasCustomPrompt="1"/>
          </p:nvPr>
        </p:nvSpPr>
        <p:spPr>
          <a:xfrm>
            <a:off x="1270002" y="5884616"/>
            <a:ext cx="3556001" cy="424732"/>
          </a:xfrm>
        </p:spPr>
        <p:txBody>
          <a:bodyPr>
            <a:spAutoFit/>
          </a:bodyPr>
          <a:lstStyle>
            <a:lvl1pPr marL="0" indent="0" algn="r">
              <a:buNone/>
              <a:defRPr sz="2400">
                <a:solidFill>
                  <a:schemeClr val="bg1"/>
                </a:solidFill>
              </a:defRPr>
            </a:lvl1pPr>
          </a:lstStyle>
          <a:p>
            <a:pPr lvl="0"/>
            <a:r>
              <a:rPr lang="en-US"/>
              <a:t>Change</a:t>
            </a:r>
          </a:p>
        </p:txBody>
      </p:sp>
      <p:sp>
        <p:nvSpPr>
          <p:cNvPr id="83" name="Text Placeholder 11">
            <a:extLst>
              <a:ext uri="{FF2B5EF4-FFF2-40B4-BE49-F238E27FC236}">
                <a16:creationId xmlns:a16="http://schemas.microsoft.com/office/drawing/2014/main" id="{F14B33EE-E43F-43E7-81D7-CA2C38D4EAAD}"/>
              </a:ext>
            </a:extLst>
          </p:cNvPr>
          <p:cNvSpPr>
            <a:spLocks noGrp="1"/>
          </p:cNvSpPr>
          <p:nvPr>
            <p:ph type="body" sz="quarter" idx="32" hasCustomPrompt="1"/>
          </p:nvPr>
        </p:nvSpPr>
        <p:spPr>
          <a:xfrm>
            <a:off x="5070061" y="5884616"/>
            <a:ext cx="2054090" cy="424732"/>
          </a:xfrm>
        </p:spPr>
        <p:txBody>
          <a:bodyPr wrap="square">
            <a:spAutoFit/>
          </a:bodyPr>
          <a:lstStyle>
            <a:lvl1pPr marL="0" indent="0" algn="ctr">
              <a:buNone/>
              <a:defRPr sz="2400" b="1">
                <a:solidFill>
                  <a:srgbClr val="203864"/>
                </a:solidFill>
              </a:defRPr>
            </a:lvl1pPr>
          </a:lstStyle>
          <a:p>
            <a:pPr lvl="0"/>
            <a:r>
              <a:rPr lang="en-US"/>
              <a:t>Topic</a:t>
            </a:r>
          </a:p>
        </p:txBody>
      </p:sp>
      <p:cxnSp>
        <p:nvCxnSpPr>
          <p:cNvPr id="88" name="Straight Connector 87">
            <a:extLst>
              <a:ext uri="{FF2B5EF4-FFF2-40B4-BE49-F238E27FC236}">
                <a16:creationId xmlns:a16="http://schemas.microsoft.com/office/drawing/2014/main" id="{9E54DB3A-7BF4-453B-B9D4-460A02D8E87D}"/>
              </a:ext>
            </a:extLst>
          </p:cNvPr>
          <p:cNvCxnSpPr>
            <a:cxnSpLocks/>
          </p:cNvCxnSpPr>
          <p:nvPr userDrawn="1"/>
        </p:nvCxnSpPr>
        <p:spPr>
          <a:xfrm flipH="1">
            <a:off x="5070061" y="5776040"/>
            <a:ext cx="20540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54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1066800"/>
            <a:ext cx="10634663" cy="322263"/>
          </a:xfrm>
          <a:prstGeom prst="rect">
            <a:avLst/>
          </a:prstGeom>
        </p:spPr>
        <p:txBody>
          <a:bodyPr/>
          <a:lstStyle>
            <a:lvl1pPr>
              <a:defRPr baseline="0">
                <a:latin typeface="+mj-lt"/>
              </a:defRPr>
            </a:lvl1pPr>
          </a:lstStyle>
          <a:p>
            <a:r>
              <a:rPr lang="en-US"/>
              <a:t>Content Title</a:t>
            </a:r>
          </a:p>
        </p:txBody>
      </p:sp>
      <p:sp>
        <p:nvSpPr>
          <p:cNvPr id="3" name="Content Placeholder 2"/>
          <p:cNvSpPr>
            <a:spLocks noGrp="1"/>
          </p:cNvSpPr>
          <p:nvPr>
            <p:ph sz="half" idx="1"/>
          </p:nvPr>
        </p:nvSpPr>
        <p:spPr>
          <a:xfrm>
            <a:off x="719137"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667AC5-F881-4ED7-AFCB-1C1161302885}" type="slidenum">
              <a:rPr lang="en-US" smtClean="0"/>
              <a:t>‹#›</a:t>
            </a:fld>
            <a:endParaRPr lang="en-US"/>
          </a:p>
        </p:txBody>
      </p:sp>
      <p:sp>
        <p:nvSpPr>
          <p:cNvPr id="8"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CONTENTS</a:t>
            </a:r>
          </a:p>
        </p:txBody>
      </p:sp>
      <p:sp>
        <p:nvSpPr>
          <p:cNvPr id="11" name="Text Placeholder 10"/>
          <p:cNvSpPr>
            <a:spLocks noGrp="1"/>
          </p:cNvSpPr>
          <p:nvPr>
            <p:ph type="body" sz="quarter" idx="14" hasCustomPrompt="1"/>
          </p:nvPr>
        </p:nvSpPr>
        <p:spPr>
          <a:xfrm>
            <a:off x="719138" y="647700"/>
            <a:ext cx="10817225" cy="304800"/>
          </a:xfrm>
        </p:spPr>
        <p:txBody>
          <a:bodyPr>
            <a:noAutofit/>
          </a:bodyPr>
          <a:lstStyle>
            <a:lvl1pPr marL="0" indent="0">
              <a:buNone/>
              <a:defRPr sz="1800"/>
            </a:lvl1pPr>
          </a:lstStyle>
          <a:p>
            <a:pPr lvl="0"/>
            <a:r>
              <a:rPr lang="en-US"/>
              <a:t>Sub-title goes here</a:t>
            </a:r>
          </a:p>
        </p:txBody>
      </p:sp>
      <p:sp>
        <p:nvSpPr>
          <p:cNvPr id="9" name="Rectangle 8"/>
          <p:cNvSpPr/>
          <p:nvPr userDrawn="1"/>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a:t>
            </a:r>
            <a:r>
              <a:rPr lang="en-US" sz="1100" kern="1200">
                <a:solidFill>
                  <a:schemeClr val="lt1"/>
                </a:solidFill>
                <a:latin typeface="+mn-lt"/>
                <a:ea typeface="+mn-ea"/>
                <a:cs typeface="+mn-cs"/>
              </a:rPr>
              <a:t> - </a:t>
            </a:r>
            <a:r>
              <a:rPr lang="en-US" sz="1100">
                <a:latin typeface="+mj-lt"/>
              </a:rPr>
              <a:t>Student</a:t>
            </a:r>
          </a:p>
        </p:txBody>
      </p:sp>
    </p:spTree>
    <p:extLst>
      <p:ext uri="{BB962C8B-B14F-4D97-AF65-F5344CB8AC3E}">
        <p14:creationId xmlns:p14="http://schemas.microsoft.com/office/powerpoint/2010/main" val="31324041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688975"/>
            <a:ext cx="10817225" cy="320675"/>
          </a:xfrm>
          <a:prstGeom prst="rect">
            <a:avLst/>
          </a:prstGeom>
        </p:spPr>
        <p:txBody>
          <a:bodyPr/>
          <a:lstStyle>
            <a:lvl1pPr>
              <a:defRPr sz="1800" baseline="0">
                <a:latin typeface="Arial" panose="020B0604020202020204" pitchFamily="34" charset="0"/>
                <a:cs typeface="Arial" panose="020B0604020202020204" pitchFamily="34" charset="0"/>
              </a:defRPr>
            </a:lvl1pPr>
          </a:lstStyle>
          <a:p>
            <a:r>
              <a:rPr lang="en-US"/>
              <a:t>Sub-title goes here</a:t>
            </a:r>
          </a:p>
        </p:txBody>
      </p:sp>
      <p:sp>
        <p:nvSpPr>
          <p:cNvPr id="3" name="Slide Number Placeholder 2"/>
          <p:cNvSpPr>
            <a:spLocks noGrp="1"/>
          </p:cNvSpPr>
          <p:nvPr>
            <p:ph type="sldNum" sz="quarter" idx="10"/>
          </p:nvPr>
        </p:nvSpPr>
        <p:spPr/>
        <p:txBody>
          <a:bodyPr/>
          <a:lstStyle/>
          <a:p>
            <a:fld id="{2E667AC5-F881-4ED7-AFCB-1C1161302885}" type="slidenum">
              <a:rPr lang="en-US" smtClean="0"/>
              <a:pPr/>
              <a:t>‹#›</a:t>
            </a:fld>
            <a:endParaRPr lang="en-US"/>
          </a:p>
        </p:txBody>
      </p:sp>
      <p:sp>
        <p:nvSpPr>
          <p:cNvPr id="4"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INTRODUCTION PAGE</a:t>
            </a:r>
          </a:p>
        </p:txBody>
      </p:sp>
      <p:sp>
        <p:nvSpPr>
          <p:cNvPr id="6" name="Content Placeholder 5"/>
          <p:cNvSpPr>
            <a:spLocks noGrp="1"/>
          </p:cNvSpPr>
          <p:nvPr>
            <p:ph sz="quarter" idx="14"/>
          </p:nvPr>
        </p:nvSpPr>
        <p:spPr>
          <a:xfrm>
            <a:off x="719138" y="1114425"/>
            <a:ext cx="10817225" cy="5305425"/>
          </a:xfrm>
        </p:spPr>
        <p:txBody>
          <a:bodyPr/>
          <a:lstStyle>
            <a:lvl1pPr>
              <a:defRPr>
                <a:latin typeface="+mn-lt"/>
              </a:defRPr>
            </a:lvl1pPr>
            <a:lvl2pPr>
              <a:defRPr>
                <a:latin typeface="+mn-lt"/>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1547273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B154F-C5CD-BD03-9622-14EE5437C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FA616D9-3106-94D1-A8C6-99564A2DEB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2900D83-B540-AC26-B28E-CE5BFE85D5EC}"/>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7D465492-DDD5-E9E7-C940-EF3A94603A0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1D019FB-B09A-61D4-0773-A189AF60C525}"/>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6309822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E847C-95BD-2850-B033-1AA21941F0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D7E8B72-3277-6FBE-DDB8-4A9DF5BAB8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619F44-C844-ADA3-DA94-BC82A10B1D72}"/>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C20AD16B-4944-AACE-AF98-23D04D2206B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798781-95D5-294C-F0C5-6562B73C4243}"/>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98142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EFC0-6285-A676-9A02-52F19AB899D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C6190F-71EC-E110-E7FC-674C7B0C6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18FA8-1CE6-2B99-8F80-C156B8694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7EA54FA-20D9-0CB3-1634-9A0DACEC0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A4168-3D15-744E-133E-228CB30D5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3576C0A-8F3B-EC49-50EB-1C3C21F25D71}"/>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8" name="Footer Placeholder 7">
            <a:extLst>
              <a:ext uri="{FF2B5EF4-FFF2-40B4-BE49-F238E27FC236}">
                <a16:creationId xmlns:a16="http://schemas.microsoft.com/office/drawing/2014/main" id="{E9665B02-5FCD-0831-22E1-608CBAF151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95B98CD-FCF4-1EB2-7E2D-05374232190A}"/>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7522975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138E-29C8-3AF9-D2BE-A84CE3F477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47B6A78-B615-6FC9-CF3C-E595825058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64EF1A-FF17-1E14-EFA9-5E55178786A3}"/>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228150B-1D40-D87F-D8CC-7280CFEFBBE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76F04BD-27D3-A4A0-7257-F375C3131CA8}"/>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973511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4179-5363-8315-8E38-B2BD87BCBAA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EAFA73A-D372-BE04-2617-BC0DB87B46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6532B74-8446-3D7F-4F0B-F915AD3827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9D9F82B-278D-DA92-3B35-E1651B5F122C}"/>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46D31C37-F5A9-3097-188D-BCF2DB324C2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174CCE7-D65A-342B-5642-07FE635517EC}"/>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554295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EFC0-6285-A676-9A02-52F19AB899D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CC6190F-71EC-E110-E7FC-674C7B0C6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18FA8-1CE6-2B99-8F80-C156B86940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7EA54FA-20D9-0CB3-1634-9A0DACEC07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4A4168-3D15-744E-133E-228CB30D50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3576C0A-8F3B-EC49-50EB-1C3C21F25D71}"/>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8" name="Footer Placeholder 7">
            <a:extLst>
              <a:ext uri="{FF2B5EF4-FFF2-40B4-BE49-F238E27FC236}">
                <a16:creationId xmlns:a16="http://schemas.microsoft.com/office/drawing/2014/main" id="{E9665B02-5FCD-0831-22E1-608CBAF151B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D95B98CD-FCF4-1EB2-7E2D-05374232190A}"/>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983197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636F-C1C2-0044-BE8D-0251C42C21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D2DA111-A450-9AA4-D474-782DEE536520}"/>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4" name="Footer Placeholder 3">
            <a:extLst>
              <a:ext uri="{FF2B5EF4-FFF2-40B4-BE49-F238E27FC236}">
                <a16:creationId xmlns:a16="http://schemas.microsoft.com/office/drawing/2014/main" id="{1E9BDF64-45FD-ECE2-75FE-0C2E8503AE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6559BDB-E2DD-97C6-22F7-CB8C8F2E6D27}"/>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8647507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32791-6E53-74E9-4E06-BAA1E6562330}"/>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3" name="Footer Placeholder 2">
            <a:extLst>
              <a:ext uri="{FF2B5EF4-FFF2-40B4-BE49-F238E27FC236}">
                <a16:creationId xmlns:a16="http://schemas.microsoft.com/office/drawing/2014/main" id="{FB427CFF-C9DE-35B0-AEB3-BD767EE73B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2EF09FB-8245-B89F-0375-893D64C76710}"/>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9209184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6A84-B4AD-AA7C-08BE-22B1B6269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B0D7820-CCB1-219B-7627-FBA972DA2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E86556-1280-11F5-5478-4B5456611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38053-B6C0-8757-08CA-5D0CC172D1C4}"/>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4A89AA43-3D27-73D7-8228-89F5F7BA10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4BB73E-CA03-4509-F3C5-95EE927D4EC7}"/>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2637968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D2A8-2341-9388-5C32-7E69D9A04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63365A5-EF1E-7094-1921-FC1BDDF86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5B801D-AAA1-91B7-7645-366CA8F37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0FF9E-D6D4-4BB4-664F-B256DA2A1C3B}"/>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7B0B066F-3F3E-FADD-B758-D217DED169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872225-1342-AEA9-BEE5-F7D94C37E278}"/>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2502438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C1BA-30D1-4AC9-C403-11CFA872BC5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A448447-8002-B998-4D2C-9BCC38E7D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A6C15A-CB13-2865-3FB1-8C35CB3DDD49}"/>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51340FB-44DB-8ACE-33EA-B3299DB03B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4927BE9-65F4-6972-FE26-D70A3D1ACF73}"/>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0752127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780B1-6557-EEC2-1639-D92D76637E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99B69CD-4E2E-77A8-1DF1-5AE95120B7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1A4D5D-CC0E-9C0B-FE65-B9A39BDF5EE7}"/>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92332B74-33F4-7289-75CE-EC1FD47B92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50FC370-CCF6-C601-EA29-85949592BEF1}"/>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503207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137" y="1066800"/>
            <a:ext cx="10634663" cy="322263"/>
          </a:xfrm>
          <a:prstGeom prst="rect">
            <a:avLst/>
          </a:prstGeom>
        </p:spPr>
        <p:txBody>
          <a:bodyPr/>
          <a:lstStyle>
            <a:lvl1pPr>
              <a:defRPr baseline="0">
                <a:latin typeface="+mj-lt"/>
              </a:defRPr>
            </a:lvl1pPr>
          </a:lstStyle>
          <a:p>
            <a:r>
              <a:rPr lang="en-US"/>
              <a:t>Content Title</a:t>
            </a:r>
          </a:p>
        </p:txBody>
      </p:sp>
      <p:sp>
        <p:nvSpPr>
          <p:cNvPr id="3" name="Content Placeholder 2"/>
          <p:cNvSpPr>
            <a:spLocks noGrp="1"/>
          </p:cNvSpPr>
          <p:nvPr>
            <p:ph sz="half" idx="1"/>
          </p:nvPr>
        </p:nvSpPr>
        <p:spPr>
          <a:xfrm>
            <a:off x="719137"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25599"/>
            <a:ext cx="5181600" cy="4351338"/>
          </a:xfrm>
          <a:prstGeom prst="rect">
            <a:avLst/>
          </a:prstGeom>
        </p:spPr>
        <p:txBody>
          <a:bodyPr/>
          <a:lstStyle>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667AC5-F881-4ED7-AFCB-1C1161302885}" type="slidenum">
              <a:rPr lang="en-US" smtClean="0"/>
              <a:t>‹#›</a:t>
            </a:fld>
            <a:endParaRPr lang="en-US"/>
          </a:p>
        </p:txBody>
      </p:sp>
      <p:sp>
        <p:nvSpPr>
          <p:cNvPr id="8"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CONTENTS</a:t>
            </a:r>
          </a:p>
        </p:txBody>
      </p:sp>
      <p:sp>
        <p:nvSpPr>
          <p:cNvPr id="11" name="Text Placeholder 10"/>
          <p:cNvSpPr>
            <a:spLocks noGrp="1"/>
          </p:cNvSpPr>
          <p:nvPr>
            <p:ph type="body" sz="quarter" idx="14" hasCustomPrompt="1"/>
          </p:nvPr>
        </p:nvSpPr>
        <p:spPr>
          <a:xfrm>
            <a:off x="719138" y="647700"/>
            <a:ext cx="10817225" cy="304800"/>
          </a:xfrm>
        </p:spPr>
        <p:txBody>
          <a:bodyPr>
            <a:noAutofit/>
          </a:bodyPr>
          <a:lstStyle>
            <a:lvl1pPr marL="0" indent="0">
              <a:buNone/>
              <a:defRPr sz="1800"/>
            </a:lvl1pPr>
          </a:lstStyle>
          <a:p>
            <a:pPr lvl="0"/>
            <a:r>
              <a:rPr lang="en-US"/>
              <a:t>Sub-title goes here</a:t>
            </a:r>
          </a:p>
        </p:txBody>
      </p:sp>
      <p:sp>
        <p:nvSpPr>
          <p:cNvPr id="9" name="Rectangle 8"/>
          <p:cNvSpPr/>
          <p:nvPr userDrawn="1"/>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a:t>
            </a:r>
            <a:r>
              <a:rPr lang="en-US" sz="1100" kern="1200">
                <a:solidFill>
                  <a:schemeClr val="lt1"/>
                </a:solidFill>
                <a:latin typeface="+mn-lt"/>
                <a:ea typeface="+mn-ea"/>
                <a:cs typeface="+mn-cs"/>
              </a:rPr>
              <a:t> - </a:t>
            </a:r>
            <a:r>
              <a:rPr lang="en-US" sz="1100">
                <a:latin typeface="+mj-lt"/>
              </a:rPr>
              <a:t>Student</a:t>
            </a:r>
          </a:p>
        </p:txBody>
      </p:sp>
    </p:spTree>
    <p:extLst>
      <p:ext uri="{BB962C8B-B14F-4D97-AF65-F5344CB8AC3E}">
        <p14:creationId xmlns:p14="http://schemas.microsoft.com/office/powerpoint/2010/main" val="939084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636F-C1C2-0044-BE8D-0251C42C212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D2DA111-A450-9AA4-D474-782DEE536520}"/>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4" name="Footer Placeholder 3">
            <a:extLst>
              <a:ext uri="{FF2B5EF4-FFF2-40B4-BE49-F238E27FC236}">
                <a16:creationId xmlns:a16="http://schemas.microsoft.com/office/drawing/2014/main" id="{1E9BDF64-45FD-ECE2-75FE-0C2E8503AEF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6559BDB-E2DD-97C6-22F7-CB8C8F2E6D27}"/>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39927771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60D67D12-17B5-43B5-BE30-11ED5BEEE2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Tree>
    <p:extLst>
      <p:ext uri="{BB962C8B-B14F-4D97-AF65-F5344CB8AC3E}">
        <p14:creationId xmlns:p14="http://schemas.microsoft.com/office/powerpoint/2010/main" val="7876776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7" name="Picture 6" descr="A blue square with white lines&#10;&#10;Description automatically generated">
            <a:extLst>
              <a:ext uri="{FF2B5EF4-FFF2-40B4-BE49-F238E27FC236}">
                <a16:creationId xmlns:a16="http://schemas.microsoft.com/office/drawing/2014/main" id="{80946177-CA81-8097-7732-C6CE156B2FC0}"/>
              </a:ext>
            </a:extLst>
          </p:cNvPr>
          <p:cNvPicPr>
            <a:picLocks noChangeAspect="1"/>
          </p:cNvPicPr>
          <p:nvPr userDrawn="1"/>
        </p:nvPicPr>
        <p:blipFill>
          <a:blip r:embed="rId2"/>
          <a:stretch>
            <a:fillRect/>
          </a:stretch>
        </p:blipFill>
        <p:spPr>
          <a:xfrm>
            <a:off x="-2583" y="-48002"/>
            <a:ext cx="12197166" cy="801895"/>
          </a:xfrm>
          <a:prstGeom prst="rect">
            <a:avLst/>
          </a:prstGeom>
        </p:spPr>
      </p:pic>
      <p:sp>
        <p:nvSpPr>
          <p:cNvPr id="2" name="Title 1"/>
          <p:cNvSpPr>
            <a:spLocks noGrp="1"/>
          </p:cNvSpPr>
          <p:nvPr>
            <p:ph type="title" hasCustomPrompt="1"/>
          </p:nvPr>
        </p:nvSpPr>
        <p:spPr>
          <a:xfrm>
            <a:off x="719137" y="688975"/>
            <a:ext cx="10817225" cy="320675"/>
          </a:xfrm>
          <a:prstGeom prst="rect">
            <a:avLst/>
          </a:prstGeom>
        </p:spPr>
        <p:txBody>
          <a:bodyPr/>
          <a:lstStyle>
            <a:lvl1pPr>
              <a:defRPr sz="1800" baseline="0">
                <a:latin typeface="Arial" panose="020B0604020202020204" pitchFamily="34" charset="0"/>
                <a:cs typeface="Arial" panose="020B0604020202020204" pitchFamily="34" charset="0"/>
              </a:defRPr>
            </a:lvl1pPr>
          </a:lstStyle>
          <a:p>
            <a:r>
              <a:rPr lang="en-US"/>
              <a:t>Sub-title goes here</a:t>
            </a:r>
          </a:p>
        </p:txBody>
      </p:sp>
      <p:sp>
        <p:nvSpPr>
          <p:cNvPr id="3" name="Slide Number Placeholder 2"/>
          <p:cNvSpPr>
            <a:spLocks noGrp="1"/>
          </p:cNvSpPr>
          <p:nvPr>
            <p:ph type="sldNum" sz="quarter" idx="10"/>
          </p:nvPr>
        </p:nvSpPr>
        <p:spPr/>
        <p:txBody>
          <a:bodyPr/>
          <a:lstStyle/>
          <a:p>
            <a:fld id="{2E667AC5-F881-4ED7-AFCB-1C1161302885}" type="slidenum">
              <a:rPr lang="en-US" smtClean="0"/>
              <a:pPr/>
              <a:t>‹#›</a:t>
            </a:fld>
            <a:endParaRPr lang="en-US"/>
          </a:p>
        </p:txBody>
      </p:sp>
      <p:sp>
        <p:nvSpPr>
          <p:cNvPr id="4" name="Text Placeholder 16"/>
          <p:cNvSpPr>
            <a:spLocks noGrp="1"/>
          </p:cNvSpPr>
          <p:nvPr>
            <p:ph type="body" sz="quarter" idx="13" hasCustomPrompt="1"/>
          </p:nvPr>
        </p:nvSpPr>
        <p:spPr>
          <a:xfrm>
            <a:off x="719138" y="204788"/>
            <a:ext cx="10817225" cy="368300"/>
          </a:xfrm>
        </p:spPr>
        <p:txBody>
          <a:bodyPr>
            <a:noAutofit/>
          </a:bodyPr>
          <a:lstStyle>
            <a:lvl1pPr marL="0" indent="0">
              <a:buNone/>
              <a:defRPr sz="3000" b="1"/>
            </a:lvl1pPr>
          </a:lstStyle>
          <a:p>
            <a:pPr lvl="0"/>
            <a:r>
              <a:rPr lang="en-US"/>
              <a:t>INTRODUCTION PAGE</a:t>
            </a:r>
          </a:p>
        </p:txBody>
      </p:sp>
      <p:sp>
        <p:nvSpPr>
          <p:cNvPr id="6" name="Content Placeholder 5"/>
          <p:cNvSpPr>
            <a:spLocks noGrp="1"/>
          </p:cNvSpPr>
          <p:nvPr>
            <p:ph sz="quarter" idx="14"/>
          </p:nvPr>
        </p:nvSpPr>
        <p:spPr>
          <a:xfrm>
            <a:off x="719138" y="1114425"/>
            <a:ext cx="10817225" cy="5305425"/>
          </a:xfrm>
        </p:spPr>
        <p:txBody>
          <a:bodyPr/>
          <a:lstStyle>
            <a:lvl1pPr>
              <a:defRPr>
                <a:latin typeface="+mn-lt"/>
              </a:defRPr>
            </a:lvl1pPr>
            <a:lvl2pPr>
              <a:defRPr>
                <a:latin typeface="+mn-lt"/>
              </a:defRPr>
            </a:lvl2pPr>
            <a:lvl3pPr>
              <a:defRPr>
                <a:latin typeface="+mn-lt"/>
                <a:cs typeface="Arial" panose="020B0604020202020204" pitchFamily="34" charset="0"/>
              </a:defRPr>
            </a:lvl3pPr>
            <a:lvl4pPr>
              <a:defRPr>
                <a:latin typeface="+mn-lt"/>
                <a:cs typeface="Arial" panose="020B0604020202020204" pitchFamily="34" charset="0"/>
              </a:defRPr>
            </a:lvl4pPr>
            <a:lvl5pPr>
              <a:defRPr>
                <a:latin typeface="+mn-lt"/>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a:xfrm>
            <a:off x="0" y="6579004"/>
            <a:ext cx="12192000" cy="292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t>    </a:t>
            </a:r>
            <a:r>
              <a:rPr lang="en-US" sz="1100">
                <a:latin typeface="+mj-lt"/>
              </a:rPr>
              <a:t>Integrated Renewal Program - Student</a:t>
            </a:r>
          </a:p>
        </p:txBody>
      </p:sp>
    </p:spTree>
    <p:extLst>
      <p:ext uri="{BB962C8B-B14F-4D97-AF65-F5344CB8AC3E}">
        <p14:creationId xmlns:p14="http://schemas.microsoft.com/office/powerpoint/2010/main" val="26404513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9498" b="5830"/>
          <a:stretch/>
        </p:blipFill>
        <p:spPr>
          <a:xfrm>
            <a:off x="0" y="0"/>
            <a:ext cx="12192000" cy="6870583"/>
          </a:xfrm>
          <a:prstGeom prst="rect">
            <a:avLst/>
          </a:prstGeom>
        </p:spPr>
      </p:pic>
      <p:sp>
        <p:nvSpPr>
          <p:cNvPr id="9" name="Flowchart: Manual Input 8"/>
          <p:cNvSpPr/>
          <p:nvPr userDrawn="1"/>
        </p:nvSpPr>
        <p:spPr>
          <a:xfrm rot="16200000" flipH="1" flipV="1">
            <a:off x="-357361" y="357360"/>
            <a:ext cx="6868633" cy="6153912"/>
          </a:xfrm>
          <a:prstGeom prst="flowChartManualInpu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35060" y="4998440"/>
            <a:ext cx="4951038" cy="507963"/>
          </a:xfrm>
          <a:prstGeom prst="rect">
            <a:avLst/>
          </a:prstGeom>
        </p:spPr>
        <p:txBody>
          <a:bodyPr anchor="b">
            <a:normAutofit/>
          </a:bodyPr>
          <a:lstStyle>
            <a:lvl1pPr algn="l">
              <a:defRPr sz="3200" baseline="0">
                <a:latin typeface="Arial" panose="020B0604020202020204" pitchFamily="34" charset="0"/>
                <a:cs typeface="Arial" panose="020B0604020202020204" pitchFamily="34" charset="0"/>
              </a:defRPr>
            </a:lvl1pPr>
          </a:lstStyle>
          <a:p>
            <a:r>
              <a:rPr lang="en-US"/>
              <a:t>Presentation Title</a:t>
            </a:r>
          </a:p>
        </p:txBody>
      </p:sp>
      <p:sp>
        <p:nvSpPr>
          <p:cNvPr id="3" name="Subtitle 2"/>
          <p:cNvSpPr>
            <a:spLocks noGrp="1"/>
          </p:cNvSpPr>
          <p:nvPr>
            <p:ph type="subTitle" idx="1" hasCustomPrompt="1"/>
          </p:nvPr>
        </p:nvSpPr>
        <p:spPr>
          <a:xfrm>
            <a:off x="635060" y="5576144"/>
            <a:ext cx="2849432" cy="404038"/>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0" name="TextBox 9"/>
          <p:cNvSpPr txBox="1"/>
          <p:nvPr userDrawn="1"/>
        </p:nvSpPr>
        <p:spPr>
          <a:xfrm>
            <a:off x="635060" y="1098836"/>
            <a:ext cx="3322041" cy="2800767"/>
          </a:xfrm>
          <a:prstGeom prst="rect">
            <a:avLst/>
          </a:prstGeom>
          <a:noFill/>
        </p:spPr>
        <p:txBody>
          <a:bodyPr wrap="square" rtlCol="0">
            <a:spAutoFit/>
          </a:bodyPr>
          <a:lstStyle/>
          <a:p>
            <a:r>
              <a:rPr lang="en-US" sz="4400" b="1">
                <a:latin typeface="Arial" panose="020B0604020202020204" pitchFamily="34" charset="0"/>
                <a:cs typeface="Arial" panose="020B0604020202020204" pitchFamily="34" charset="0"/>
              </a:rPr>
              <a:t>Integrated </a:t>
            </a:r>
          </a:p>
          <a:p>
            <a:r>
              <a:rPr lang="en-US" sz="4400" b="1">
                <a:latin typeface="Arial" panose="020B0604020202020204" pitchFamily="34" charset="0"/>
                <a:cs typeface="Arial" panose="020B0604020202020204" pitchFamily="34" charset="0"/>
              </a:rPr>
              <a:t>Renewal </a:t>
            </a:r>
          </a:p>
          <a:p>
            <a:r>
              <a:rPr lang="en-US" sz="4400" b="1">
                <a:latin typeface="Arial" panose="020B0604020202020204" pitchFamily="34" charset="0"/>
                <a:cs typeface="Arial" panose="020B0604020202020204" pitchFamily="34" charset="0"/>
              </a:rPr>
              <a:t>Program</a:t>
            </a:r>
            <a:r>
              <a:rPr lang="en-US" sz="4400" b="1" baseline="0">
                <a:latin typeface="Arial" panose="020B0604020202020204" pitchFamily="34" charset="0"/>
                <a:cs typeface="Arial" panose="020B0604020202020204" pitchFamily="34" charset="0"/>
              </a:rPr>
              <a:t> –</a:t>
            </a:r>
            <a:endParaRPr lang="en-US" sz="4400" b="1">
              <a:latin typeface="Arial" panose="020B0604020202020204" pitchFamily="34" charset="0"/>
              <a:cs typeface="Arial" panose="020B0604020202020204" pitchFamily="34" charset="0"/>
            </a:endParaRPr>
          </a:p>
          <a:p>
            <a:r>
              <a:rPr lang="en-US" sz="4400" b="1">
                <a:latin typeface="Arial" panose="020B0604020202020204" pitchFamily="34" charset="0"/>
                <a:cs typeface="Arial" panose="020B0604020202020204" pitchFamily="34" charset="0"/>
              </a:rPr>
              <a:t>Student</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825" y="6492376"/>
            <a:ext cx="2175256" cy="293458"/>
          </a:xfrm>
          <a:prstGeom prst="rect">
            <a:avLst/>
          </a:prstGeom>
        </p:spPr>
      </p:pic>
    </p:spTree>
    <p:extLst>
      <p:ext uri="{BB962C8B-B14F-4D97-AF65-F5344CB8AC3E}">
        <p14:creationId xmlns:p14="http://schemas.microsoft.com/office/powerpoint/2010/main" val="3047665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0469" b="8284"/>
          <a:stretch/>
        </p:blipFill>
        <p:spPr>
          <a:xfrm>
            <a:off x="3048" y="0"/>
            <a:ext cx="12188952" cy="6590948"/>
          </a:xfrm>
          <a:prstGeom prst="rect">
            <a:avLst/>
          </a:prstGeom>
        </p:spPr>
      </p:pic>
      <p:sp>
        <p:nvSpPr>
          <p:cNvPr id="3" name="Slide Number Placeholder 2"/>
          <p:cNvSpPr>
            <a:spLocks noGrp="1"/>
          </p:cNvSpPr>
          <p:nvPr>
            <p:ph type="sldNum" sz="quarter" idx="10"/>
          </p:nvPr>
        </p:nvSpPr>
        <p:spPr/>
        <p:txBody>
          <a:bodyPr/>
          <a:lstStyle/>
          <a:p>
            <a:fld id="{2E667AC5-F881-4ED7-AFCB-1C1161302885}" type="slidenum">
              <a:rPr lang="en-US" smtClean="0"/>
              <a:pPr/>
              <a:t>‹#›</a:t>
            </a:fld>
            <a:endParaRPr lang="en-US"/>
          </a:p>
        </p:txBody>
      </p:sp>
      <p:sp>
        <p:nvSpPr>
          <p:cNvPr id="5" name="Rectangle 4"/>
          <p:cNvSpPr/>
          <p:nvPr userDrawn="1"/>
        </p:nvSpPr>
        <p:spPr>
          <a:xfrm>
            <a:off x="-408" y="0"/>
            <a:ext cx="12192000" cy="668655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1" hasCustomPrompt="1"/>
          </p:nvPr>
        </p:nvSpPr>
        <p:spPr>
          <a:xfrm>
            <a:off x="1496606" y="2776538"/>
            <a:ext cx="9197975" cy="450850"/>
          </a:xfrm>
        </p:spPr>
        <p:txBody>
          <a:bodyPr>
            <a:normAutofit/>
          </a:bodyPr>
          <a:lstStyle>
            <a:lvl1pPr marL="0" indent="0" algn="ctr">
              <a:buNone/>
              <a:defRPr sz="3000" b="1"/>
            </a:lvl1pPr>
          </a:lstStyle>
          <a:p>
            <a:pPr lvl="0"/>
            <a:r>
              <a:rPr lang="en-US"/>
              <a:t>Section Divider Title</a:t>
            </a:r>
          </a:p>
        </p:txBody>
      </p:sp>
      <p:sp>
        <p:nvSpPr>
          <p:cNvPr id="9" name="Text Placeholder 8"/>
          <p:cNvSpPr>
            <a:spLocks noGrp="1"/>
          </p:cNvSpPr>
          <p:nvPr>
            <p:ph type="body" sz="quarter" idx="12" hasCustomPrompt="1"/>
          </p:nvPr>
        </p:nvSpPr>
        <p:spPr>
          <a:xfrm>
            <a:off x="1496605" y="3314509"/>
            <a:ext cx="9197975" cy="361950"/>
          </a:xfrm>
        </p:spPr>
        <p:txBody>
          <a:bodyPr>
            <a:noAutofit/>
          </a:bodyPr>
          <a:lstStyle>
            <a:lvl1pPr marL="0" indent="0" algn="ctr">
              <a:buNone/>
              <a:defRPr sz="2200" baseline="0"/>
            </a:lvl1pPr>
          </a:lstStyle>
          <a:p>
            <a:pPr lvl="0"/>
            <a:r>
              <a:rPr lang="en-US"/>
              <a:t>SUB-TITLE GOES HERE</a:t>
            </a:r>
          </a:p>
        </p:txBody>
      </p:sp>
      <p:cxnSp>
        <p:nvCxnSpPr>
          <p:cNvPr id="12" name="Straight Connector 11"/>
          <p:cNvCxnSpPr/>
          <p:nvPr userDrawn="1"/>
        </p:nvCxnSpPr>
        <p:spPr>
          <a:xfrm>
            <a:off x="1496605" y="3216276"/>
            <a:ext cx="91979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6579004"/>
            <a:ext cx="12192000"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a:solidFill>
                  <a:srgbClr val="002060"/>
                </a:solidFill>
              </a:rPr>
              <a:t>    </a:t>
            </a:r>
            <a:r>
              <a:rPr lang="en-US" sz="1100">
                <a:solidFill>
                  <a:srgbClr val="002060"/>
                </a:solidFill>
                <a:latin typeface="+mj-lt"/>
              </a:rPr>
              <a:t>Integrated Renewal Program</a:t>
            </a:r>
            <a:r>
              <a:rPr lang="en-US" sz="1100" kern="1200">
                <a:solidFill>
                  <a:srgbClr val="002060"/>
                </a:solidFill>
                <a:latin typeface="+mn-lt"/>
                <a:ea typeface="+mn-ea"/>
                <a:cs typeface="+mn-cs"/>
              </a:rPr>
              <a:t> - </a:t>
            </a:r>
            <a:r>
              <a:rPr lang="en-US" sz="1100">
                <a:solidFill>
                  <a:srgbClr val="002060"/>
                </a:solidFill>
                <a:latin typeface="+mj-lt"/>
              </a:rPr>
              <a:t>Student</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7811" y="6641999"/>
            <a:ext cx="1478370" cy="199443"/>
          </a:xfrm>
          <a:prstGeom prst="rect">
            <a:avLst/>
          </a:prstGeom>
        </p:spPr>
      </p:pic>
    </p:spTree>
    <p:extLst>
      <p:ext uri="{BB962C8B-B14F-4D97-AF65-F5344CB8AC3E}">
        <p14:creationId xmlns:p14="http://schemas.microsoft.com/office/powerpoint/2010/main" val="3957247373"/>
      </p:ext>
    </p:extLst>
  </p:cSld>
  <p:clrMapOvr>
    <a:masterClrMapping/>
  </p:clrMapOvr>
  <p:extLst>
    <p:ext uri="{DCECCB84-F9BA-43D5-87BE-67443E8EF086}">
      <p15:sldGuideLst xmlns:p15="http://schemas.microsoft.com/office/powerpoint/2012/main">
        <p15:guide id="1" orient="horz" pos="2136">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Hea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8E31-F663-480E-B6A8-155AFE126351}"/>
              </a:ext>
            </a:extLst>
          </p:cNvPr>
          <p:cNvSpPr>
            <a:spLocks noGrp="1"/>
          </p:cNvSpPr>
          <p:nvPr>
            <p:ph type="title" hasCustomPrompt="1"/>
          </p:nvPr>
        </p:nvSpPr>
        <p:spPr>
          <a:xfrm>
            <a:off x="3842560" y="4283352"/>
            <a:ext cx="7868479" cy="1325563"/>
          </a:xfrm>
        </p:spPr>
        <p:txBody>
          <a:bodyPr>
            <a:normAutofit/>
          </a:bodyPr>
          <a:lstStyle>
            <a:lvl1pPr>
              <a:defRPr sz="6000" b="1">
                <a:solidFill>
                  <a:schemeClr val="bg1"/>
                </a:solidFill>
                <a:latin typeface="Arial" panose="020B0604020202020204" pitchFamily="34" charset="0"/>
                <a:cs typeface="Arial" panose="020B0604020202020204" pitchFamily="34" charset="0"/>
              </a:defRPr>
            </a:lvl1pPr>
          </a:lstStyle>
          <a:p>
            <a:r>
              <a:rPr lang="en-US"/>
              <a:t>Heading</a:t>
            </a:r>
          </a:p>
        </p:txBody>
      </p:sp>
      <p:pic>
        <p:nvPicPr>
          <p:cNvPr id="7" name="Picture 6" descr="Text&#10;&#10;Description automatically generated">
            <a:extLst>
              <a:ext uri="{FF2B5EF4-FFF2-40B4-BE49-F238E27FC236}">
                <a16:creationId xmlns:a16="http://schemas.microsoft.com/office/drawing/2014/main" id="{06A39D0C-A107-4B30-BA7B-40352F3866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Tree>
    <p:extLst>
      <p:ext uri="{BB962C8B-B14F-4D97-AF65-F5344CB8AC3E}">
        <p14:creationId xmlns:p14="http://schemas.microsoft.com/office/powerpoint/2010/main" val="1217448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ontent3">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0AAE9506-DE43-446E-9612-F701DF9837BA}"/>
              </a:ext>
            </a:extLst>
          </p:cNvPr>
          <p:cNvSpPr>
            <a:spLocks noGrp="1"/>
          </p:cNvSpPr>
          <p:nvPr>
            <p:ph type="title" hasCustomPrompt="1"/>
          </p:nvPr>
        </p:nvSpPr>
        <p:spPr>
          <a:xfrm>
            <a:off x="216567" y="292466"/>
            <a:ext cx="10515600" cy="523221"/>
          </a:xfrm>
        </p:spPr>
        <p:txBody>
          <a:bodyPr>
            <a:normAutofit/>
          </a:bodyPr>
          <a:lstStyle>
            <a:lvl1pPr>
              <a:defRPr sz="28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10">
            <a:extLst>
              <a:ext uri="{FF2B5EF4-FFF2-40B4-BE49-F238E27FC236}">
                <a16:creationId xmlns:a16="http://schemas.microsoft.com/office/drawing/2014/main" id="{E426DCE0-E4DA-4754-AE23-ADEB7BCF060E}"/>
              </a:ext>
            </a:extLst>
          </p:cNvPr>
          <p:cNvSpPr>
            <a:spLocks noGrp="1"/>
          </p:cNvSpPr>
          <p:nvPr>
            <p:ph type="body" sz="quarter" idx="10"/>
          </p:nvPr>
        </p:nvSpPr>
        <p:spPr>
          <a:xfrm>
            <a:off x="215900" y="1130093"/>
            <a:ext cx="11746396" cy="5482741"/>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3073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00"/>
            </a:lvl1pPr>
            <a:lvl2pPr marL="787937" indent="-303052">
              <a:lnSpc>
                <a:spcPct val="90000"/>
              </a:lnSpc>
              <a:buFont typeface="Lucida Grande"/>
              <a:buChar char="–"/>
              <a:defRPr sz="1300"/>
            </a:lvl2pPr>
            <a:lvl3pPr>
              <a:lnSpc>
                <a:spcPct val="90000"/>
              </a:lnSpc>
              <a:defRPr sz="1300"/>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41355" y="496295"/>
            <a:ext cx="11103530" cy="421876"/>
          </a:xfrm>
        </p:spPr>
        <p:txBody>
          <a:bodyPr/>
          <a:lstStyle>
            <a:lvl1pPr marL="0" indent="0">
              <a:buNone/>
              <a:defRPr sz="1451"/>
            </a:lvl1pPr>
          </a:lstStyle>
          <a:p>
            <a:pPr lvl="0"/>
            <a:r>
              <a:rPr lang="en-US"/>
              <a:t>Click to edit Master text styles</a:t>
            </a:r>
          </a:p>
        </p:txBody>
      </p:sp>
      <p:sp>
        <p:nvSpPr>
          <p:cNvPr id="17" name="Title 1"/>
          <p:cNvSpPr>
            <a:spLocks noGrp="1"/>
          </p:cNvSpPr>
          <p:nvPr>
            <p:ph type="title"/>
          </p:nvPr>
        </p:nvSpPr>
        <p:spPr>
          <a:xfrm>
            <a:off x="544236" y="169903"/>
            <a:ext cx="11103530" cy="319646"/>
          </a:xfrm>
        </p:spPr>
        <p:txBody>
          <a:bodyPr/>
          <a:lstStyle>
            <a:lvl1pPr>
              <a:defRPr sz="2177">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Integrated Service Operating Model</a:t>
            </a:r>
          </a:p>
        </p:txBody>
      </p:sp>
    </p:spTree>
    <p:extLst>
      <p:ext uri="{BB962C8B-B14F-4D97-AF65-F5344CB8AC3E}">
        <p14:creationId xmlns:p14="http://schemas.microsoft.com/office/powerpoint/2010/main" val="389405761"/>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691957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58055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2641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032791-6E53-74E9-4E06-BAA1E6562330}"/>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3" name="Footer Placeholder 2">
            <a:extLst>
              <a:ext uri="{FF2B5EF4-FFF2-40B4-BE49-F238E27FC236}">
                <a16:creationId xmlns:a16="http://schemas.microsoft.com/office/drawing/2014/main" id="{FB427CFF-C9DE-35B0-AEB3-BD767EE73B0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2EF09FB-8245-B89F-0375-893D64C76710}"/>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0537934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197643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50667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523576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78890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92412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33131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322237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604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6A84-B4AD-AA7C-08BE-22B1B62698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B0D7820-CCB1-219B-7627-FBA972DA2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1E86556-1280-11F5-5478-4B5456611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38053-B6C0-8757-08CA-5D0CC172D1C4}"/>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4A89AA43-3D27-73D7-8228-89F5F7BA10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4BB73E-CA03-4509-F3C5-95EE927D4EC7}"/>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276102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5D2A8-2341-9388-5C32-7E69D9A049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63365A5-EF1E-7094-1921-FC1BDDF86A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F5B801D-AAA1-91B7-7645-366CA8F37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10FF9E-D6D4-4BB4-664F-B256DA2A1C3B}"/>
              </a:ext>
            </a:extLst>
          </p:cNvPr>
          <p:cNvSpPr>
            <a:spLocks noGrp="1"/>
          </p:cNvSpPr>
          <p:nvPr>
            <p:ph type="dt" sz="half" idx="10"/>
          </p:nvPr>
        </p:nvSpPr>
        <p:spPr/>
        <p:txBody>
          <a:bodyPr/>
          <a:lstStyle/>
          <a:p>
            <a:fld id="{B5DAFE48-E9C7-44AB-94E0-F023D940D9F7}" type="datetimeFigureOut">
              <a:rPr lang="en-CA" smtClean="0"/>
              <a:t>2024-01-25</a:t>
            </a:fld>
            <a:endParaRPr lang="en-CA"/>
          </a:p>
        </p:txBody>
      </p:sp>
      <p:sp>
        <p:nvSpPr>
          <p:cNvPr id="6" name="Footer Placeholder 5">
            <a:extLst>
              <a:ext uri="{FF2B5EF4-FFF2-40B4-BE49-F238E27FC236}">
                <a16:creationId xmlns:a16="http://schemas.microsoft.com/office/drawing/2014/main" id="{7B0B066F-3F3E-FADD-B758-D217DED1693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872225-1342-AEA9-BEE5-F7D94C37E278}"/>
              </a:ext>
            </a:extLst>
          </p:cNvPr>
          <p:cNvSpPr>
            <a:spLocks noGrp="1"/>
          </p:cNvSpPr>
          <p:nvPr>
            <p:ph type="sldNum" sz="quarter" idx="12"/>
          </p:nvPr>
        </p:nvSpPr>
        <p:spPr/>
        <p:txBody>
          <a:bodyPr/>
          <a:lstStyle/>
          <a:p>
            <a:fld id="{70537519-A881-410A-8F31-24AB94169677}" type="slidenum">
              <a:rPr lang="en-CA" smtClean="0"/>
              <a:t>‹#›</a:t>
            </a:fld>
            <a:endParaRPr lang="en-CA"/>
          </a:p>
        </p:txBody>
      </p:sp>
    </p:spTree>
    <p:extLst>
      <p:ext uri="{BB962C8B-B14F-4D97-AF65-F5344CB8AC3E}">
        <p14:creationId xmlns:p14="http://schemas.microsoft.com/office/powerpoint/2010/main" val="1449416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0A360-92E6-119C-4195-D78142BAB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F1E9A3-6A11-9257-8411-3903CF79F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A1C859-FE95-7A90-5308-57AB925CD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50DB622-140F-4A3C-4698-6B24CFAC6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9FF37E4-B5A6-8A4F-4019-4E024DAEA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37519-A881-410A-8F31-24AB94169677}" type="slidenum">
              <a:rPr lang="en-CA" smtClean="0"/>
              <a:t>‹#›</a:t>
            </a:fld>
            <a:endParaRPr lang="en-CA"/>
          </a:p>
        </p:txBody>
      </p:sp>
    </p:spTree>
    <p:extLst>
      <p:ext uri="{BB962C8B-B14F-4D97-AF65-F5344CB8AC3E}">
        <p14:creationId xmlns:p14="http://schemas.microsoft.com/office/powerpoint/2010/main" val="15659614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74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4086606" y="2275331"/>
            <a:ext cx="3910329" cy="2581275"/>
          </a:xfrm>
          <a:custGeom>
            <a:avLst/>
            <a:gdLst/>
            <a:ahLst/>
            <a:cxnLst/>
            <a:rect l="l" t="t" r="r" b="b"/>
            <a:pathLst>
              <a:path w="3910329" h="2581275">
                <a:moveTo>
                  <a:pt x="3909822" y="0"/>
                </a:moveTo>
                <a:lnTo>
                  <a:pt x="0" y="0"/>
                </a:lnTo>
                <a:lnTo>
                  <a:pt x="0" y="2498217"/>
                </a:lnTo>
                <a:lnTo>
                  <a:pt x="0" y="2580894"/>
                </a:lnTo>
                <a:lnTo>
                  <a:pt x="3909822" y="2580894"/>
                </a:lnTo>
                <a:lnTo>
                  <a:pt x="3909822" y="2498217"/>
                </a:lnTo>
                <a:lnTo>
                  <a:pt x="3909822" y="0"/>
                </a:lnTo>
                <a:close/>
              </a:path>
            </a:pathLst>
          </a:custGeom>
          <a:solidFill>
            <a:srgbClr val="C9E1F5"/>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0" y="0"/>
            <a:ext cx="12192000" cy="2262378"/>
          </a:xfrm>
          <a:prstGeom prst="rect">
            <a:avLst/>
          </a:prstGeom>
        </p:spPr>
      </p:pic>
      <p:sp>
        <p:nvSpPr>
          <p:cNvPr id="18" name="bg object 18"/>
          <p:cNvSpPr/>
          <p:nvPr/>
        </p:nvSpPr>
        <p:spPr>
          <a:xfrm>
            <a:off x="380" y="4884801"/>
            <a:ext cx="12192000" cy="0"/>
          </a:xfrm>
          <a:custGeom>
            <a:avLst/>
            <a:gdLst/>
            <a:ahLst/>
            <a:cxnLst/>
            <a:rect l="l" t="t" r="r" b="b"/>
            <a:pathLst>
              <a:path w="12192000">
                <a:moveTo>
                  <a:pt x="0" y="0"/>
                </a:moveTo>
                <a:lnTo>
                  <a:pt x="155448" y="0"/>
                </a:lnTo>
              </a:path>
              <a:path w="12192000">
                <a:moveTo>
                  <a:pt x="4187952" y="0"/>
                </a:moveTo>
                <a:lnTo>
                  <a:pt x="12192000" y="0"/>
                </a:lnTo>
              </a:path>
            </a:pathLst>
          </a:custGeom>
          <a:ln w="57150">
            <a:solidFill>
              <a:srgbClr val="182C56"/>
            </a:solidFill>
          </a:ln>
        </p:spPr>
        <p:txBody>
          <a:bodyPr wrap="square" lIns="0" tIns="0" rIns="0" bIns="0" rtlCol="0"/>
          <a:lstStyle/>
          <a:p>
            <a:endParaRPr/>
          </a:p>
        </p:txBody>
      </p:sp>
      <p:sp>
        <p:nvSpPr>
          <p:cNvPr id="19" name="bg object 19"/>
          <p:cNvSpPr/>
          <p:nvPr/>
        </p:nvSpPr>
        <p:spPr>
          <a:xfrm>
            <a:off x="155828" y="4773548"/>
            <a:ext cx="4032885" cy="255270"/>
          </a:xfrm>
          <a:custGeom>
            <a:avLst/>
            <a:gdLst/>
            <a:ahLst/>
            <a:cxnLst/>
            <a:rect l="l" t="t" r="r" b="b"/>
            <a:pathLst>
              <a:path w="4032885" h="255270">
                <a:moveTo>
                  <a:pt x="4032504" y="0"/>
                </a:moveTo>
                <a:lnTo>
                  <a:pt x="0" y="0"/>
                </a:lnTo>
                <a:lnTo>
                  <a:pt x="0" y="255269"/>
                </a:lnTo>
                <a:lnTo>
                  <a:pt x="4032504" y="255269"/>
                </a:lnTo>
                <a:lnTo>
                  <a:pt x="4032504" y="0"/>
                </a:lnTo>
                <a:close/>
              </a:path>
            </a:pathLst>
          </a:custGeom>
          <a:solidFill>
            <a:srgbClr val="FFFFFF"/>
          </a:solidFill>
        </p:spPr>
        <p:txBody>
          <a:bodyPr wrap="square" lIns="0" tIns="0" rIns="0" bIns="0" rtlCol="0"/>
          <a:lstStyle/>
          <a:p>
            <a:endParaRPr/>
          </a:p>
        </p:txBody>
      </p:sp>
      <p:sp>
        <p:nvSpPr>
          <p:cNvPr id="20" name="bg object 20"/>
          <p:cNvSpPr/>
          <p:nvPr/>
        </p:nvSpPr>
        <p:spPr>
          <a:xfrm>
            <a:off x="155828" y="4773548"/>
            <a:ext cx="4032885" cy="255270"/>
          </a:xfrm>
          <a:custGeom>
            <a:avLst/>
            <a:gdLst/>
            <a:ahLst/>
            <a:cxnLst/>
            <a:rect l="l" t="t" r="r" b="b"/>
            <a:pathLst>
              <a:path w="4032885" h="255270">
                <a:moveTo>
                  <a:pt x="0" y="255269"/>
                </a:moveTo>
                <a:lnTo>
                  <a:pt x="4032504" y="255269"/>
                </a:lnTo>
                <a:lnTo>
                  <a:pt x="4032504" y="0"/>
                </a:lnTo>
                <a:lnTo>
                  <a:pt x="0" y="0"/>
                </a:lnTo>
                <a:lnTo>
                  <a:pt x="0" y="255269"/>
                </a:lnTo>
                <a:close/>
              </a:path>
            </a:pathLst>
          </a:custGeom>
          <a:ln w="9525">
            <a:solidFill>
              <a:srgbClr val="182C56"/>
            </a:solidFill>
          </a:ln>
        </p:spPr>
        <p:txBody>
          <a:bodyPr wrap="square" lIns="0" tIns="0" rIns="0" bIns="0" rtlCol="0"/>
          <a:lstStyle/>
          <a:p>
            <a:endParaRPr/>
          </a:p>
        </p:txBody>
      </p:sp>
      <p:sp>
        <p:nvSpPr>
          <p:cNvPr id="2" name="Holder 2"/>
          <p:cNvSpPr>
            <a:spLocks noGrp="1"/>
          </p:cNvSpPr>
          <p:nvPr>
            <p:ph type="title"/>
          </p:nvPr>
        </p:nvSpPr>
        <p:spPr>
          <a:xfrm>
            <a:off x="3441191" y="195071"/>
            <a:ext cx="5812155" cy="402590"/>
          </a:xfrm>
          <a:prstGeom prst="rect">
            <a:avLst/>
          </a:prstGeom>
        </p:spPr>
        <p:txBody>
          <a:bodyPr wrap="square" lIns="0" tIns="0" rIns="0" bIns="0">
            <a:spAutoFit/>
          </a:bodyPr>
          <a:lstStyle>
            <a:lvl1pPr>
              <a:defRPr sz="2450" b="1" i="0">
                <a:solidFill>
                  <a:schemeClr val="bg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763427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22981" y="6648628"/>
            <a:ext cx="2743200" cy="186187"/>
          </a:xfrm>
          <a:prstGeom prst="rect">
            <a:avLst/>
          </a:prstGeom>
        </p:spPr>
        <p:txBody>
          <a:bodyPr vert="horz" lIns="91440" tIns="45720" rIns="91440" bIns="45720" rtlCol="0" anchor="ctr"/>
          <a:lstStyle>
            <a:lvl1pPr algn="r">
              <a:defRPr sz="1200">
                <a:solidFill>
                  <a:schemeClr val="bg1"/>
                </a:solidFill>
              </a:defRPr>
            </a:lvl1pPr>
          </a:lstStyle>
          <a:p>
            <a:fld id="{378A8C23-9519-4E00-882C-02935396C8B4}" type="slidenum">
              <a:rPr lang="en-US" smtClean="0"/>
              <a:t>‹#›</a:t>
            </a:fld>
            <a:endParaRPr lang="en-US"/>
          </a:p>
        </p:txBody>
      </p:sp>
      <p:sp>
        <p:nvSpPr>
          <p:cNvPr id="9" name="Text Placeholder 8"/>
          <p:cNvSpPr>
            <a:spLocks noGrp="1"/>
          </p:cNvSpPr>
          <p:nvPr>
            <p:ph type="body" idx="1"/>
          </p:nvPr>
        </p:nvSpPr>
        <p:spPr>
          <a:xfrm>
            <a:off x="838200" y="1059974"/>
            <a:ext cx="10515600" cy="53503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1"/>
            <a:endParaRPr lang="en-US"/>
          </a:p>
        </p:txBody>
      </p:sp>
    </p:spTree>
    <p:extLst>
      <p:ext uri="{BB962C8B-B14F-4D97-AF65-F5344CB8AC3E}">
        <p14:creationId xmlns:p14="http://schemas.microsoft.com/office/powerpoint/2010/main" val="15248211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Lst>
  <p:txStyles>
    <p:titleStyle>
      <a:lvl1pPr algn="l" defTabSz="914400" rtl="0" eaLnBrk="1" latinLnBrk="0" hangingPunct="1">
        <a:lnSpc>
          <a:spcPct val="90000"/>
        </a:lnSpc>
        <a:spcBef>
          <a:spcPct val="0"/>
        </a:spcBef>
        <a:buNone/>
        <a:defRPr sz="2000" b="0" kern="1200">
          <a:solidFill>
            <a:schemeClr val="tx1"/>
          </a:solidFill>
          <a:latin typeface="Bell MT" panose="020205030603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80A360-92E6-119C-4195-D78142BAB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5F1E9A3-6A11-9257-8411-3903CF79FB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9A1C859-FE95-7A90-5308-57AB925CD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AFE48-E9C7-44AB-94E0-F023D940D9F7}" type="datetimeFigureOut">
              <a:rPr lang="en-CA" smtClean="0"/>
              <a:t>2024-01-25</a:t>
            </a:fld>
            <a:endParaRPr lang="en-CA"/>
          </a:p>
        </p:txBody>
      </p:sp>
      <p:sp>
        <p:nvSpPr>
          <p:cNvPr id="5" name="Footer Placeholder 4">
            <a:extLst>
              <a:ext uri="{FF2B5EF4-FFF2-40B4-BE49-F238E27FC236}">
                <a16:creationId xmlns:a16="http://schemas.microsoft.com/office/drawing/2014/main" id="{F50DB622-140F-4A3C-4698-6B24CFAC67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9FF37E4-B5A6-8A4F-4019-4E024DAEAF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37519-A881-410A-8F31-24AB94169677}" type="slidenum">
              <a:rPr lang="en-CA" smtClean="0"/>
              <a:t>‹#›</a:t>
            </a:fld>
            <a:endParaRPr lang="en-CA"/>
          </a:p>
        </p:txBody>
      </p:sp>
    </p:spTree>
    <p:extLst>
      <p:ext uri="{BB962C8B-B14F-4D97-AF65-F5344CB8AC3E}">
        <p14:creationId xmlns:p14="http://schemas.microsoft.com/office/powerpoint/2010/main" val="121565306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5431903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hyperlink" Target="https://irp.ubc.ca/launch1" TargetMode="External"/><Relationship Id="rId2" Type="http://schemas.openxmlformats.org/officeDocument/2006/relationships/image" Target="../media/image28.png"/><Relationship Id="rId1" Type="http://schemas.openxmlformats.org/officeDocument/2006/relationships/slideLayout" Target="../slideLayouts/slideLayout38.xml"/><Relationship Id="rId6" Type="http://schemas.openxmlformats.org/officeDocument/2006/relationships/hyperlink" Target="https://irp.ubc.ca/launch1/faqs" TargetMode="External"/><Relationship Id="rId5" Type="http://schemas.openxmlformats.org/officeDocument/2006/relationships/hyperlink" Target="https://irp.ubc.ca/launch1/updates" TargetMode="External"/><Relationship Id="rId4" Type="http://schemas.openxmlformats.org/officeDocument/2006/relationships/hyperlink" Target="https://irp.ubc.ca/launch1/suppor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irp.ubc.ca/news/coexistence-period" TargetMode="External"/><Relationship Id="rId5" Type="http://schemas.openxmlformats.org/officeDocument/2006/relationships/image" Target="../media/image1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png"/><Relationship Id="rId1" Type="http://schemas.openxmlformats.org/officeDocument/2006/relationships/slideLayout" Target="../slideLayouts/slideLayout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8.png"/><Relationship Id="rId1" Type="http://schemas.openxmlformats.org/officeDocument/2006/relationships/slideLayout" Target="../slideLayouts/slideLayout38.xml"/><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hyperlink" Target="https://ubccpe.instructure.com/enroll/8C49R9"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pl.ubc.ca/browse/workday-stu/courses/workday-student-reports" TargetMode="External"/><Relationship Id="rId5" Type="http://schemas.openxmlformats.org/officeDocument/2006/relationships/image" Target="../media/image1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s://wpl.ubc.ca/browse/workday-stu/courses/admissions-basics" TargetMode="External"/><Relationship Id="rId3" Type="http://schemas.openxmlformats.org/officeDocument/2006/relationships/image" Target="../media/image23.png"/><Relationship Id="rId7" Type="http://schemas.openxmlformats.org/officeDocument/2006/relationships/hyperlink" Target="https://wpl.ubc.ca/browse/workday-stu/courses/workday-student-report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pl.ubc.ca/browse/workday-stu/courses/workday-student-basics" TargetMode="External"/><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hyperlink" Target="https://wpl.ubc.ca/browse/workday-stu/courses/admissions-for-xams-us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18/10/relationships/comments" Target="../comments/modernComment_1FB6_85513F6B.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hyperlink" Target="http://irp.ubc.ca/transition-network-assignments" TargetMode="External"/><Relationship Id="rId3" Type="http://schemas.openxmlformats.org/officeDocument/2006/relationships/image" Target="../media/image57.png"/><Relationship Id="rId7" Type="http://schemas.openxmlformats.org/officeDocument/2006/relationships/hyperlink" Target="https://irp.ubc.ca/call-sessions-videos"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58.png"/><Relationship Id="rId9" Type="http://schemas.openxmlformats.org/officeDocument/2006/relationships/hyperlink" Target="https://ubc.zoom.us/webinar/register/WN_2iZOfSUVTQGgjMfMNug6jQ"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14.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18/10/relationships/comments" Target="../comments/modernComment_107_35C7CC3E.xml"/><Relationship Id="rId5" Type="http://schemas.openxmlformats.org/officeDocument/2006/relationships/image" Target="../media/image6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image" Target="../media/image64.png"/><Relationship Id="rId21" Type="http://schemas.openxmlformats.org/officeDocument/2006/relationships/hyperlink" Target="https://irp.ubc.ca/sites/integrated-renewal.ubc.ca/files/images/IRP-STU_Snapshot_Why_Workday_Student.pdf" TargetMode="External"/><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5" Type="http://schemas.openxmlformats.org/officeDocument/2006/relationships/image" Target="../media/image84.png"/><Relationship Id="rId2" Type="http://schemas.openxmlformats.org/officeDocument/2006/relationships/image" Target="../media/image63.png"/><Relationship Id="rId16" Type="http://schemas.openxmlformats.org/officeDocument/2006/relationships/image" Target="../media/image76.png"/><Relationship Id="rId20" Type="http://schemas.openxmlformats.org/officeDocument/2006/relationships/image" Target="../media/image80.png"/><Relationship Id="rId1" Type="http://schemas.openxmlformats.org/officeDocument/2006/relationships/slideLayout" Target="../slideLayouts/slideLayout15.xml"/><Relationship Id="rId6" Type="http://schemas.openxmlformats.org/officeDocument/2006/relationships/image" Target="../media/image66.png"/><Relationship Id="rId11" Type="http://schemas.openxmlformats.org/officeDocument/2006/relationships/image" Target="../media/image71.png"/><Relationship Id="rId24" Type="http://schemas.openxmlformats.org/officeDocument/2006/relationships/image" Target="../media/image83.png"/><Relationship Id="rId5" Type="http://schemas.openxmlformats.org/officeDocument/2006/relationships/hyperlink" Target="https://confluence.it.ubc.ca/display/IRPTCM/Design+Summaries" TargetMode="External"/><Relationship Id="rId15" Type="http://schemas.openxmlformats.org/officeDocument/2006/relationships/image" Target="../media/image75.png"/><Relationship Id="rId23" Type="http://schemas.openxmlformats.org/officeDocument/2006/relationships/image" Target="../media/image82.png"/><Relationship Id="rId10" Type="http://schemas.openxmlformats.org/officeDocument/2006/relationships/image" Target="../media/image70.png"/><Relationship Id="rId19" Type="http://schemas.openxmlformats.org/officeDocument/2006/relationships/image" Target="../media/image79.png"/><Relationship Id="rId4" Type="http://schemas.openxmlformats.org/officeDocument/2006/relationships/image" Target="../media/image65.jpg"/><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hyperlink" Target="https://irp.ubc.ca/news/security-roles-explained"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6.png"/><Relationship Id="rId5" Type="http://schemas.openxmlformats.org/officeDocument/2006/relationships/image" Target="../media/image14.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irp.ubc.ca/governance-team"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irp.ubc.ca/launch1" TargetMode="External"/><Relationship Id="rId3" Type="http://schemas.openxmlformats.org/officeDocument/2006/relationships/image" Target="../media/image16.png"/><Relationship Id="rId7" Type="http://schemas.openxmlformats.org/officeDocument/2006/relationships/image" Target="../media/image25.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irp.ubc.ca/workday-student-training" TargetMode="External"/><Relationship Id="rId11" Type="http://schemas.openxmlformats.org/officeDocument/2006/relationships/image" Target="../media/image26.png"/><Relationship Id="rId5" Type="http://schemas.openxmlformats.org/officeDocument/2006/relationships/image" Target="../media/image24.png"/><Relationship Id="rId15" Type="http://schemas.microsoft.com/office/2018/10/relationships/comments" Target="../comments/modernComment_7DD_88B2B15B.xml"/><Relationship Id="rId10" Type="http://schemas.openxmlformats.org/officeDocument/2006/relationships/hyperlink" Target="https://ubc.service-now.com/selfservice" TargetMode="External"/><Relationship Id="rId4" Type="http://schemas.openxmlformats.org/officeDocument/2006/relationships/image" Target="../media/image14.png"/><Relationship Id="rId9" Type="http://schemas.openxmlformats.org/officeDocument/2006/relationships/hyperlink" Target="https://irp.ubc.ca/irp-student-bl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8.xml"/><Relationship Id="rId5" Type="http://schemas.microsoft.com/office/2018/10/relationships/comments" Target="../comments/modernComment_1FB5_602C45E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3427A648-56D4-F1F8-B57C-00D5179AA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 y="20595"/>
            <a:ext cx="12180486" cy="6858000"/>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
        <p:nvSpPr>
          <p:cNvPr id="3" name="TextBox 2">
            <a:extLst>
              <a:ext uri="{FF2B5EF4-FFF2-40B4-BE49-F238E27FC236}">
                <a16:creationId xmlns:a16="http://schemas.microsoft.com/office/drawing/2014/main" id="{F731D792-B032-D41A-AA95-3B5F7B618142}"/>
              </a:ext>
            </a:extLst>
          </p:cNvPr>
          <p:cNvSpPr txBox="1"/>
          <p:nvPr/>
        </p:nvSpPr>
        <p:spPr>
          <a:xfrm>
            <a:off x="5125450" y="886322"/>
            <a:ext cx="6897673"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Integrated Renewal </a:t>
            </a:r>
            <a:r>
              <a:rPr kumimoji="0" lang="en-US" sz="60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Progra</a:t>
            </a:r>
            <a:r>
              <a:rPr lang="en-US" sz="6000" b="1">
                <a:solidFill>
                  <a:prstClr val="white"/>
                </a:solidFill>
                <a:latin typeface="Arial" panose="020B0604020202020204" pitchFamily="34" charset="0"/>
                <a:cs typeface="Arial" panose="020B0604020202020204" pitchFamily="34" charset="0"/>
              </a:rPr>
              <a:t>m - Student</a:t>
            </a:r>
            <a:endParaRPr kumimoji="0" lang="en-CA"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DDD5BAA-7AC8-0B2D-935A-E9452B51F1EB}"/>
              </a:ext>
            </a:extLst>
          </p:cNvPr>
          <p:cNvSpPr txBox="1"/>
          <p:nvPr/>
        </p:nvSpPr>
        <p:spPr>
          <a:xfrm>
            <a:off x="5125450" y="4489307"/>
            <a:ext cx="6451433" cy="2123658"/>
          </a:xfrm>
          <a:prstGeom prst="rect">
            <a:avLst/>
          </a:prstGeom>
          <a:noFill/>
        </p:spPr>
        <p:txBody>
          <a:bodyPr wrap="square" rtlCol="0" anchor="t">
            <a:spAutoFit/>
          </a:bodyPr>
          <a:lstStyle/>
          <a:p>
            <a:pPr>
              <a:defRPr/>
            </a:pPr>
            <a:r>
              <a:rPr lang="en-US" sz="3300" b="1" dirty="0">
                <a:solidFill>
                  <a:srgbClr val="FFFFFF"/>
                </a:solidFill>
                <a:latin typeface="Whitney Book"/>
              </a:rPr>
              <a:t>Update for: UBC Okanagan Senate; </a:t>
            </a:r>
          </a:p>
          <a:p>
            <a:pPr>
              <a:defRPr/>
            </a:pPr>
            <a:r>
              <a:rPr lang="en-US" sz="3300" b="1" dirty="0">
                <a:solidFill>
                  <a:srgbClr val="FFFFFF"/>
                </a:solidFill>
                <a:latin typeface="Whitney Book"/>
              </a:rPr>
              <a:t>Presented to Academic Building Resources Committee in</a:t>
            </a:r>
          </a:p>
          <a:p>
            <a:pPr>
              <a:defRPr/>
            </a:pPr>
            <a:r>
              <a:rPr lang="en-US" sz="3300" b="1" dirty="0">
                <a:solidFill>
                  <a:srgbClr val="FFFFFF"/>
                </a:solidFill>
                <a:latin typeface="Whitney Book"/>
              </a:rPr>
              <a:t>December 2023</a:t>
            </a:r>
          </a:p>
        </p:txBody>
      </p:sp>
    </p:spTree>
    <p:extLst>
      <p:ext uri="{BB962C8B-B14F-4D97-AF65-F5344CB8AC3E}">
        <p14:creationId xmlns:p14="http://schemas.microsoft.com/office/powerpoint/2010/main" val="2919312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003471"/>
                </a:solidFill>
                <a:latin typeface="Arial" panose="020B0604020202020204" pitchFamily="34" charset="0"/>
              </a:rPr>
              <a:t>Launch 1 Web Pages  (irp.ubc.ca/launch1)</a:t>
            </a:r>
          </a:p>
        </p:txBody>
      </p:sp>
      <p:sp>
        <p:nvSpPr>
          <p:cNvPr id="17" name="Text Placeholder 2">
            <a:extLst>
              <a:ext uri="{FF2B5EF4-FFF2-40B4-BE49-F238E27FC236}">
                <a16:creationId xmlns:a16="http://schemas.microsoft.com/office/drawing/2014/main" id="{52A4D5B4-A18B-5151-9221-017E6C30EC84}"/>
              </a:ext>
            </a:extLst>
          </p:cNvPr>
          <p:cNvSpPr txBox="1">
            <a:spLocks/>
          </p:cNvSpPr>
          <p:nvPr/>
        </p:nvSpPr>
        <p:spPr>
          <a:xfrm>
            <a:off x="344972" y="1861053"/>
            <a:ext cx="11495463" cy="42910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45"/>
                </a:solidFill>
                <a:effectLst/>
                <a:uLnTx/>
                <a:uFillTx/>
                <a:latin typeface="Arial"/>
                <a:ea typeface="+mn-ea"/>
                <a:cs typeface="Arial"/>
                <a:hlinkClick r:id="rId3"/>
              </a:rPr>
              <a:t>Overview of Launch 1</a:t>
            </a:r>
            <a:r>
              <a:rPr kumimoji="0" lang="en-US" sz="2400" b="0" i="0" u="none" strike="noStrike" kern="1200" cap="none" spc="0" normalizeH="0" baseline="0" noProof="0">
                <a:ln>
                  <a:noFill/>
                </a:ln>
                <a:solidFill>
                  <a:srgbClr val="002045"/>
                </a:solidFill>
                <a:effectLst/>
                <a:uLnTx/>
                <a:uFillTx/>
                <a:latin typeface="Arial"/>
                <a:ea typeface="+mn-ea"/>
                <a:cs typeface="Arial"/>
              </a:rPr>
              <a:t> – This page offers information about activated capabilities, where to access the system, and more</a:t>
            </a:r>
            <a:br>
              <a:rPr lang="en-US" sz="2400" b="0" i="0" u="none" strike="noStrike" kern="1200" cap="none" spc="0" normalizeH="0" baseline="0" noProof="0">
                <a:ln>
                  <a:noFill/>
                </a:ln>
                <a:effectLst/>
                <a:uLnTx/>
                <a:uFillTx/>
                <a:latin typeface="Arial"/>
                <a:cs typeface="Arial"/>
              </a:rPr>
            </a:br>
            <a:endParaRPr kumimoji="0" lang="en-US" sz="2400" b="0" i="0" u="none" strike="noStrike" kern="1200" cap="none" spc="0" normalizeH="0" baseline="0" noProof="0">
              <a:ln>
                <a:noFill/>
              </a:ln>
              <a:solidFill>
                <a:srgbClr val="002045">
                  <a:lumMod val="90000"/>
                  <a:lumOff val="10000"/>
                </a:srgbClr>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45"/>
                </a:solidFill>
                <a:effectLst/>
                <a:uLnTx/>
                <a:uFillTx/>
                <a:latin typeface="Arial"/>
                <a:ea typeface="+mn-ea"/>
                <a:cs typeface="Arial"/>
                <a:hlinkClick r:id="rId4"/>
              </a:rPr>
              <a:t>Support Information</a:t>
            </a:r>
            <a:r>
              <a:rPr kumimoji="0" lang="en-US" sz="2400" b="0" i="0" u="none" strike="noStrike" kern="1200" cap="none" spc="0" normalizeH="0" baseline="0" noProof="0">
                <a:ln>
                  <a:noFill/>
                </a:ln>
                <a:solidFill>
                  <a:srgbClr val="002045"/>
                </a:solidFill>
                <a:effectLst/>
                <a:uLnTx/>
                <a:uFillTx/>
                <a:latin typeface="Arial"/>
                <a:ea typeface="+mn-ea"/>
                <a:cs typeface="Arial"/>
              </a:rPr>
              <a:t> – For Launch 1 users who require support, use the Self-Service Portal (info at irp.ubc.ca/launch1/support)</a:t>
            </a:r>
            <a:br>
              <a:rPr lang="en-US" sz="2400" b="0" i="0" u="none" strike="noStrike" kern="1200" cap="none" spc="0" normalizeH="0" baseline="0" noProof="0">
                <a:ln>
                  <a:noFill/>
                </a:ln>
                <a:effectLst/>
                <a:uLnTx/>
                <a:uFillTx/>
                <a:latin typeface="Arial" panose="020B0604020202020204" pitchFamily="34" charset="0"/>
                <a:cs typeface="Arial" panose="020B0604020202020204" pitchFamily="34" charset="0"/>
              </a:rPr>
            </a:br>
            <a:endParaRPr kumimoji="0" lang="en-US" sz="2400" b="0" i="0" u="none" strike="noStrike" kern="1200" cap="none" spc="0" normalizeH="0" baseline="0" noProof="0">
              <a:ln>
                <a:noFill/>
              </a:ln>
              <a:solidFill>
                <a:srgbClr val="002045">
                  <a:lumMod val="90000"/>
                  <a:lumOff val="10000"/>
                </a:srgbClr>
              </a:solidFill>
              <a:effectLst/>
              <a:uLnTx/>
              <a:uFillTx/>
              <a:latin typeface="Arial"/>
              <a:ea typeface="+mn-ea"/>
              <a:cs typeface="Arial"/>
            </a:endParaRPr>
          </a:p>
          <a:p>
            <a:pPr>
              <a:defRPr/>
            </a:pPr>
            <a:r>
              <a:rPr kumimoji="0" lang="en-US" sz="2400" b="1" i="0" u="none" strike="noStrike" kern="1200" cap="none" spc="0" normalizeH="0" baseline="0" noProof="0">
                <a:ln>
                  <a:noFill/>
                </a:ln>
                <a:solidFill>
                  <a:srgbClr val="002045"/>
                </a:solidFill>
                <a:effectLst/>
                <a:uLnTx/>
                <a:uFillTx/>
                <a:latin typeface="Arial"/>
                <a:ea typeface="+mn-ea"/>
                <a:cs typeface="Arial"/>
                <a:hlinkClick r:id="rId5"/>
              </a:rPr>
              <a:t>System Updates page</a:t>
            </a:r>
            <a:r>
              <a:rPr lang="en-US" b="1">
                <a:solidFill>
                  <a:srgbClr val="002045"/>
                </a:solidFill>
                <a:latin typeface="Arial"/>
                <a:cs typeface="Arial"/>
              </a:rPr>
              <a:t> </a:t>
            </a:r>
            <a:r>
              <a:rPr lang="en-US">
                <a:solidFill>
                  <a:srgbClr val="002045"/>
                </a:solidFill>
                <a:latin typeface="Arial"/>
                <a:cs typeface="Arial"/>
              </a:rPr>
              <a:t>– The</a:t>
            </a:r>
            <a:r>
              <a:rPr kumimoji="0" lang="en-US" sz="2400" b="0" i="0" u="none" strike="noStrike" kern="1200" cap="none" spc="0" normalizeH="0" baseline="0" noProof="0">
                <a:ln>
                  <a:noFill/>
                </a:ln>
                <a:solidFill>
                  <a:srgbClr val="002045"/>
                </a:solidFill>
                <a:effectLst/>
                <a:uLnTx/>
                <a:uFillTx/>
                <a:latin typeface="Arial"/>
                <a:ea typeface="+mn-ea"/>
                <a:cs typeface="Arial"/>
              </a:rPr>
              <a:t> </a:t>
            </a:r>
            <a:r>
              <a:rPr lang="en-US">
                <a:solidFill>
                  <a:srgbClr val="002045"/>
                </a:solidFill>
                <a:latin typeface="Arial"/>
                <a:cs typeface="Arial"/>
              </a:rPr>
              <a:t>purpose</a:t>
            </a:r>
            <a:r>
              <a:rPr kumimoji="0" lang="en-US" sz="2400" b="0" i="0" u="none" strike="noStrike" kern="1200" cap="none" spc="0" normalizeH="0" baseline="0" noProof="0">
                <a:ln>
                  <a:noFill/>
                </a:ln>
                <a:solidFill>
                  <a:srgbClr val="002045"/>
                </a:solidFill>
                <a:effectLst/>
                <a:uLnTx/>
                <a:uFillTx/>
                <a:latin typeface="Arial"/>
                <a:ea typeface="+mn-ea"/>
                <a:cs typeface="Arial"/>
              </a:rPr>
              <a:t> of this page is to keep our community informed of any updates, issues, or bug fixes that are occurring in Workday Student</a:t>
            </a:r>
            <a:endParaRPr kumimoji="0" lang="en-US" sz="2400" b="0" i="0" u="none" strike="noStrike" kern="1200" cap="none" spc="0" normalizeH="0" baseline="0" noProof="0">
              <a:ln>
                <a:noFill/>
              </a:ln>
              <a:solidFill>
                <a:srgbClr val="0020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a:ln>
                <a:noFill/>
              </a:ln>
              <a:solidFill>
                <a:srgbClr val="002045">
                  <a:lumMod val="90000"/>
                  <a:lumOff val="10000"/>
                </a:srgbClr>
              </a:solidFill>
              <a:effectLst/>
              <a:uLnTx/>
              <a:uFillTx/>
              <a:latin typeface="Arial"/>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rgbClr val="002045"/>
                </a:solidFill>
                <a:effectLst/>
                <a:uLnTx/>
                <a:uFillTx/>
                <a:latin typeface="Arial"/>
                <a:ea typeface="+mn-ea"/>
                <a:cs typeface="Arial"/>
                <a:hlinkClick r:id="rId6"/>
              </a:rPr>
              <a:t>FAQs</a:t>
            </a:r>
            <a:r>
              <a:rPr kumimoji="0" lang="en-US" sz="2400" b="1" i="0" u="none" strike="noStrike" kern="1200" cap="none" spc="0" normalizeH="0" baseline="0" noProof="0">
                <a:ln>
                  <a:noFill/>
                </a:ln>
                <a:solidFill>
                  <a:srgbClr val="002045"/>
                </a:solidFill>
                <a:effectLst/>
                <a:uLnTx/>
                <a:uFillTx/>
                <a:latin typeface="Arial"/>
                <a:ea typeface="+mn-ea"/>
                <a:cs typeface="Arial"/>
              </a:rPr>
              <a:t> </a:t>
            </a:r>
            <a:r>
              <a:rPr kumimoji="0" lang="en-US" sz="2400" b="0" i="0" u="none" strike="noStrike" kern="1200" cap="none" spc="0" normalizeH="0" baseline="0" noProof="0">
                <a:ln>
                  <a:noFill/>
                </a:ln>
                <a:solidFill>
                  <a:srgbClr val="002045"/>
                </a:solidFill>
                <a:effectLst/>
                <a:uLnTx/>
                <a:uFillTx/>
                <a:latin typeface="Arial"/>
                <a:ea typeface="+mn-ea"/>
                <a:cs typeface="Arial"/>
              </a:rPr>
              <a:t>– Collection of common questions around Launch 1 of Workday Student</a:t>
            </a:r>
            <a:endParaRPr kumimoji="0" lang="en-US" sz="2400" b="0" i="0" u="none" strike="noStrike" kern="1200" cap="none" spc="0" normalizeH="0" baseline="0" noProof="0">
              <a:ln>
                <a:noFill/>
              </a:ln>
              <a:solidFill>
                <a:srgbClr val="00204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1" i="0" u="none" strike="noStrike" kern="1200" cap="none" spc="0" normalizeH="0" baseline="0" noProof="0">
              <a:ln>
                <a:noFill/>
              </a:ln>
              <a:solidFill>
                <a:srgbClr val="002045">
                  <a:lumMod val="90000"/>
                  <a:lumOff val="10000"/>
                </a:srgbClr>
              </a:solidFill>
              <a:effectLst/>
              <a:uLnTx/>
              <a:uFillTx/>
              <a:latin typeface="Arial"/>
              <a:ea typeface="+mn-ea"/>
              <a:cs typeface="Arial"/>
            </a:endParaRPr>
          </a:p>
        </p:txBody>
      </p:sp>
    </p:spTree>
    <p:extLst>
      <p:ext uri="{BB962C8B-B14F-4D97-AF65-F5344CB8AC3E}">
        <p14:creationId xmlns:p14="http://schemas.microsoft.com/office/powerpoint/2010/main" val="3910909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FB94CCA4-0B3F-4D97-9866-29332FDCD38F}"/>
              </a:ext>
            </a:extLst>
          </p:cNvPr>
          <p:cNvPicPr>
            <a:picLocks noChangeAspect="1"/>
          </p:cNvPicPr>
          <p:nvPr/>
        </p:nvPicPr>
        <p:blipFill>
          <a:blip r:embed="rId3"/>
          <a:stretch>
            <a:fillRect/>
          </a:stretch>
        </p:blipFill>
        <p:spPr>
          <a:xfrm>
            <a:off x="5210289" y="9"/>
            <a:ext cx="6984519" cy="6856476"/>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COEXISTENCE PERIOD</a:t>
            </a:r>
          </a:p>
        </p:txBody>
      </p:sp>
      <p:sp>
        <p:nvSpPr>
          <p:cNvPr id="13" name="Content Placeholder 2">
            <a:extLst>
              <a:ext uri="{FF2B5EF4-FFF2-40B4-BE49-F238E27FC236}">
                <a16:creationId xmlns:a16="http://schemas.microsoft.com/office/drawing/2014/main" id="{B0E657F7-3F6F-4A42-96CC-0FCB0155FE40}"/>
              </a:ext>
            </a:extLst>
          </p:cNvPr>
          <p:cNvSpPr txBox="1">
            <a:spLocks/>
          </p:cNvSpPr>
          <p:nvPr/>
        </p:nvSpPr>
        <p:spPr>
          <a:xfrm>
            <a:off x="450115" y="1237830"/>
            <a:ext cx="10856692" cy="181483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defRPr/>
            </a:pPr>
            <a:r>
              <a:rPr lang="en-US" sz="1200" dirty="0">
                <a:solidFill>
                  <a:srgbClr val="002060"/>
                </a:solidFill>
                <a:latin typeface="Arial"/>
                <a:cs typeface="Arial"/>
              </a:rPr>
              <a:t>From October 2023 to September 2024, Classic SIS and Workday Student will run in parallel. This means there will be tasks/data entries that need to be performed </a:t>
            </a:r>
            <a:endParaRPr lang="en-US" sz="1200" dirty="0">
              <a:solidFill>
                <a:srgbClr val="002060"/>
              </a:solidFill>
              <a:latin typeface="Arial" panose="020B0604020202020204" pitchFamily="34" charset="0"/>
              <a:cs typeface="Arial" panose="020B0604020202020204" pitchFamily="34" charset="0"/>
            </a:endParaRPr>
          </a:p>
          <a:p>
            <a:pPr marL="742950" lvl="1" indent="-285750" algn="l">
              <a:lnSpc>
                <a:spcPct val="120000"/>
              </a:lnSpc>
              <a:buFont typeface="Courier New" panose="020B0604020202020204" pitchFamily="34" charset="0"/>
              <a:buChar char="o"/>
              <a:defRPr/>
            </a:pPr>
            <a:r>
              <a:rPr lang="en-US" sz="1200" dirty="0">
                <a:solidFill>
                  <a:srgbClr val="002060"/>
                </a:solidFill>
                <a:latin typeface="Arial"/>
                <a:cs typeface="Arial"/>
              </a:rPr>
              <a:t>In SIS only</a:t>
            </a:r>
          </a:p>
          <a:p>
            <a:pPr marL="742950" lvl="1" indent="-285750" algn="l">
              <a:lnSpc>
                <a:spcPct val="120000"/>
              </a:lnSpc>
              <a:buFont typeface="Courier New" panose="020B0604020202020204" pitchFamily="34" charset="0"/>
              <a:buChar char="o"/>
              <a:defRPr/>
            </a:pPr>
            <a:r>
              <a:rPr lang="en-US" sz="1200" dirty="0">
                <a:solidFill>
                  <a:srgbClr val="002060"/>
                </a:solidFill>
                <a:latin typeface="Arial"/>
                <a:cs typeface="Arial"/>
              </a:rPr>
              <a:t>In Workday Student only OR</a:t>
            </a:r>
          </a:p>
          <a:p>
            <a:pPr marL="742950" lvl="1" indent="-285750" algn="l">
              <a:lnSpc>
                <a:spcPct val="120000"/>
              </a:lnSpc>
              <a:buFont typeface="Courier New" panose="020B0604020202020204" pitchFamily="34" charset="0"/>
              <a:buChar char="o"/>
              <a:defRPr/>
            </a:pPr>
            <a:r>
              <a:rPr lang="en-US" sz="1200" dirty="0">
                <a:solidFill>
                  <a:srgbClr val="002060"/>
                </a:solidFill>
                <a:latin typeface="Arial"/>
                <a:cs typeface="Arial"/>
              </a:rPr>
              <a:t>In both systems</a:t>
            </a:r>
          </a:p>
          <a:p>
            <a:pPr algn="l">
              <a:defRPr/>
            </a:pPr>
            <a:r>
              <a:rPr lang="en-US" sz="1200" dirty="0">
                <a:solidFill>
                  <a:srgbClr val="002060"/>
                </a:solidFill>
                <a:latin typeface="Arial"/>
                <a:cs typeface="Arial"/>
              </a:rPr>
              <a:t>Learn more about the Coexistence Period, including its timeline, impacted groups, and effects </a:t>
            </a:r>
            <a:r>
              <a:rPr lang="en-US" sz="1200" dirty="0">
                <a:solidFill>
                  <a:srgbClr val="002060"/>
                </a:solidFill>
                <a:latin typeface="Arial"/>
                <a:cs typeface="Arial"/>
                <a:hlinkClick r:id="rId6"/>
              </a:rPr>
              <a:t>here</a:t>
            </a:r>
            <a:r>
              <a:rPr lang="en-US" sz="1200" dirty="0">
                <a:solidFill>
                  <a:srgbClr val="002060"/>
                </a:solidFill>
                <a:latin typeface="Arial"/>
                <a:cs typeface="Arial"/>
              </a:rPr>
              <a:t>. </a:t>
            </a:r>
            <a:endParaRPr lang="en-US" sz="1200" dirty="0">
              <a:solidFill>
                <a:srgbClr val="00206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8AFCDE9-0A93-49C8-B31B-93AE436580C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970" y="2755338"/>
            <a:ext cx="11682981" cy="3806969"/>
          </a:xfrm>
          <a:prstGeom prst="rect">
            <a:avLst/>
          </a:prstGeom>
        </p:spPr>
      </p:pic>
    </p:spTree>
    <p:extLst>
      <p:ext uri="{BB962C8B-B14F-4D97-AF65-F5344CB8AC3E}">
        <p14:creationId xmlns:p14="http://schemas.microsoft.com/office/powerpoint/2010/main" val="381645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8E68DE3C-D851-41D2-AF5D-40C31C9D8967}"/>
              </a:ext>
            </a:extLst>
          </p:cNvPr>
          <p:cNvPicPr>
            <a:picLocks noChangeAspect="1"/>
          </p:cNvPicPr>
          <p:nvPr/>
        </p:nvPicPr>
        <p:blipFill>
          <a:blip r:embed="rId3"/>
          <a:stretch>
            <a:fillRect/>
          </a:stretch>
        </p:blipFill>
        <p:spPr>
          <a:xfrm>
            <a:off x="5211633" y="7950"/>
            <a:ext cx="6984519" cy="6856476"/>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eaLnBrk="0" fontAlgn="base" hangingPunct="0">
              <a:lnSpc>
                <a:spcPct val="100000"/>
              </a:lnSpc>
              <a:spcBef>
                <a:spcPct val="0"/>
              </a:spcBef>
              <a:spcAft>
                <a:spcPct val="0"/>
              </a:spcAft>
            </a:pPr>
            <a:r>
              <a:rPr lang="en-US" altLang="en-US" sz="3200">
                <a:solidFill>
                  <a:srgbClr val="1F3864"/>
                </a:solidFill>
              </a:rPr>
              <a:t>List of Launch 2 dual entries during coexistence</a:t>
            </a:r>
            <a:endParaRPr lang="en-US" altLang="en-US" sz="3200" b="0">
              <a:solidFill>
                <a:srgbClr val="1F3864"/>
              </a:solidFill>
            </a:endParaRPr>
          </a:p>
          <a:p>
            <a:pPr lvl="0" eaLnBrk="0" fontAlgn="base" hangingPunct="0">
              <a:lnSpc>
                <a:spcPct val="100000"/>
              </a:lnSpc>
              <a:spcBef>
                <a:spcPct val="0"/>
              </a:spcBef>
              <a:spcAft>
                <a:spcPct val="0"/>
              </a:spcAft>
            </a:pPr>
            <a:r>
              <a:rPr lang="en-US" altLang="en-US" sz="2400" b="0">
                <a:solidFill>
                  <a:srgbClr val="1F3864"/>
                </a:solidFill>
                <a:latin typeface="Arial"/>
                <a:cs typeface="Arial"/>
              </a:rPr>
              <a:t>Activities not listed here will be single-entry tasks. </a:t>
            </a:r>
            <a:endParaRPr lang="en-US" altLang="en-US" sz="3600" b="0">
              <a:solidFill>
                <a:srgbClr val="1F3864"/>
              </a:solidFill>
              <a:latin typeface="Arial"/>
              <a:cs typeface="Arial"/>
            </a:endParaRPr>
          </a:p>
        </p:txBody>
      </p:sp>
      <p:sp>
        <p:nvSpPr>
          <p:cNvPr id="13" name="Content Placeholder 2">
            <a:extLst>
              <a:ext uri="{FF2B5EF4-FFF2-40B4-BE49-F238E27FC236}">
                <a16:creationId xmlns:a16="http://schemas.microsoft.com/office/drawing/2014/main" id="{B0E657F7-3F6F-4A42-96CC-0FCB0155FE40}"/>
              </a:ext>
            </a:extLst>
          </p:cNvPr>
          <p:cNvSpPr txBox="1">
            <a:spLocks/>
          </p:cNvSpPr>
          <p:nvPr/>
        </p:nvSpPr>
        <p:spPr>
          <a:xfrm>
            <a:off x="1908264" y="5039272"/>
            <a:ext cx="7771063" cy="12944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buFont typeface="Arial" panose="020B0604020202020204" pitchFamily="34" charset="0"/>
              <a:buChar char="•"/>
              <a:defRPr/>
            </a:pPr>
            <a:endParaRPr lang="en-US" sz="1800">
              <a:solidFill>
                <a:srgbClr val="00206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6F025DC8-B147-4600-B3A5-EED3C59B1130}"/>
              </a:ext>
            </a:extLst>
          </p:cNvPr>
          <p:cNvGraphicFramePr>
            <a:graphicFrameLocks noGrp="1"/>
          </p:cNvGraphicFramePr>
          <p:nvPr>
            <p:extLst>
              <p:ext uri="{D42A27DB-BD31-4B8C-83A1-F6EECF244321}">
                <p14:modId xmlns:p14="http://schemas.microsoft.com/office/powerpoint/2010/main" val="654975188"/>
              </p:ext>
            </p:extLst>
          </p:nvPr>
        </p:nvGraphicFramePr>
        <p:xfrm>
          <a:off x="1025156" y="1900537"/>
          <a:ext cx="9525000" cy="4783393"/>
        </p:xfrm>
        <a:graphic>
          <a:graphicData uri="http://schemas.openxmlformats.org/drawingml/2006/table">
            <a:tbl>
              <a:tblPr bandRow="1">
                <a:tableStyleId>{BC89EF96-8CEA-46FF-86C4-4CE0E7609802}</a:tableStyleId>
              </a:tblPr>
              <a:tblGrid>
                <a:gridCol w="4762500">
                  <a:extLst>
                    <a:ext uri="{9D8B030D-6E8A-4147-A177-3AD203B41FA5}">
                      <a16:colId xmlns:a16="http://schemas.microsoft.com/office/drawing/2014/main" val="934779913"/>
                    </a:ext>
                  </a:extLst>
                </a:gridCol>
                <a:gridCol w="4762500">
                  <a:extLst>
                    <a:ext uri="{9D8B030D-6E8A-4147-A177-3AD203B41FA5}">
                      <a16:colId xmlns:a16="http://schemas.microsoft.com/office/drawing/2014/main" val="676390305"/>
                    </a:ext>
                  </a:extLst>
                </a:gridCol>
              </a:tblGrid>
              <a:tr h="390100">
                <a:tc>
                  <a:txBody>
                    <a:bodyPr/>
                    <a:lstStyle/>
                    <a:p>
                      <a:r>
                        <a:rPr lang="en-US" sz="2000" b="1">
                          <a:solidFill>
                            <a:srgbClr val="1F3864"/>
                          </a:solidFill>
                          <a:effectLst/>
                          <a:latin typeface="Arial"/>
                          <a:cs typeface="Arial"/>
                        </a:rPr>
                        <a:t>Area </a:t>
                      </a:r>
                    </a:p>
                  </a:txBody>
                  <a:tcPr marL="6350" marR="6350" marT="6350" marB="6350" anchor="ctr"/>
                </a:tc>
                <a:tc>
                  <a:txBody>
                    <a:bodyPr/>
                    <a:lstStyle/>
                    <a:p>
                      <a:r>
                        <a:rPr lang="en-US" sz="2000" b="1">
                          <a:solidFill>
                            <a:srgbClr val="1F3864"/>
                          </a:solidFill>
                          <a:latin typeface="Arial"/>
                          <a:cs typeface="Arial"/>
                        </a:rPr>
                        <a:t>Who will be trained/informed</a:t>
                      </a:r>
                    </a:p>
                  </a:txBody>
                  <a:tcPr marL="6350" marR="6350" marT="6350" marB="6350" anchor="ctr"/>
                </a:tc>
                <a:extLst>
                  <a:ext uri="{0D108BD9-81ED-4DB2-BD59-A6C34878D82A}">
                    <a16:rowId xmlns:a16="http://schemas.microsoft.com/office/drawing/2014/main" val="140620033"/>
                  </a:ext>
                </a:extLst>
              </a:tr>
              <a:tr h="762938">
                <a:tc>
                  <a:txBody>
                    <a:bodyPr/>
                    <a:lstStyle/>
                    <a:p>
                      <a:pPr algn="l"/>
                      <a:r>
                        <a:rPr lang="en-US">
                          <a:effectLst/>
                          <a:latin typeface="Arial"/>
                          <a:cs typeface="Arial"/>
                        </a:rPr>
                        <a:t>Student Records – Personal Information </a:t>
                      </a:r>
                    </a:p>
                  </a:txBody>
                  <a:tcPr marL="6350" marR="6350" marT="6350" marB="6350" anchor="ctr"/>
                </a:tc>
                <a:tc>
                  <a:txBody>
                    <a:bodyPr/>
                    <a:lstStyle/>
                    <a:p>
                      <a:r>
                        <a:rPr lang="en-US">
                          <a:effectLst/>
                          <a:latin typeface="Arial"/>
                          <a:cs typeface="Arial"/>
                        </a:rPr>
                        <a:t>Enrolment Services Advisors </a:t>
                      </a:r>
                      <a:br>
                        <a:rPr lang="en-US">
                          <a:effectLst/>
                          <a:latin typeface="Arial"/>
                          <a:cs typeface="Arial"/>
                        </a:rPr>
                      </a:br>
                      <a:r>
                        <a:rPr lang="en-US">
                          <a:effectLst/>
                          <a:latin typeface="Arial"/>
                          <a:cs typeface="Arial"/>
                        </a:rPr>
                        <a:t>Student (as self) </a:t>
                      </a:r>
                    </a:p>
                  </a:txBody>
                  <a:tcPr marL="6350" marR="6350" marT="6350" marB="6350" anchor="ctr"/>
                </a:tc>
                <a:extLst>
                  <a:ext uri="{0D108BD9-81ED-4DB2-BD59-A6C34878D82A}">
                    <a16:rowId xmlns:a16="http://schemas.microsoft.com/office/drawing/2014/main" val="1885646466"/>
                  </a:ext>
                </a:extLst>
              </a:tr>
              <a:tr h="390100">
                <a:tc>
                  <a:txBody>
                    <a:bodyPr/>
                    <a:lstStyle/>
                    <a:p>
                      <a:pPr algn="l"/>
                      <a:r>
                        <a:rPr lang="en-US">
                          <a:effectLst/>
                          <a:latin typeface="Arial"/>
                          <a:cs typeface="Arial"/>
                        </a:rPr>
                        <a:t>Student Residency </a:t>
                      </a:r>
                    </a:p>
                  </a:txBody>
                  <a:tcPr marL="6350" marR="6350" marT="6350" marB="6350" anchor="ctr"/>
                </a:tc>
                <a:tc>
                  <a:txBody>
                    <a:bodyPr/>
                    <a:lstStyle/>
                    <a:p>
                      <a:r>
                        <a:rPr lang="en-US" dirty="0">
                          <a:effectLst/>
                          <a:latin typeface="Arial"/>
                          <a:cs typeface="Arial"/>
                        </a:rPr>
                        <a:t>Enrolment Services – Student and Financial Services  </a:t>
                      </a:r>
                    </a:p>
                  </a:txBody>
                  <a:tcPr marL="6350" marR="6350" marT="6350" marB="6350" anchor="ctr"/>
                </a:tc>
                <a:extLst>
                  <a:ext uri="{0D108BD9-81ED-4DB2-BD59-A6C34878D82A}">
                    <a16:rowId xmlns:a16="http://schemas.microsoft.com/office/drawing/2014/main" val="3086507909"/>
                  </a:ext>
                </a:extLst>
              </a:tr>
              <a:tr h="1135777">
                <a:tc>
                  <a:txBody>
                    <a:bodyPr/>
                    <a:lstStyle/>
                    <a:p>
                      <a:pPr algn="l"/>
                      <a:r>
                        <a:rPr lang="en-US">
                          <a:effectLst/>
                          <a:latin typeface="Arial"/>
                          <a:cs typeface="Arial"/>
                        </a:rPr>
                        <a:t>Student Notes - Deletes &amp; Updates </a:t>
                      </a:r>
                    </a:p>
                  </a:txBody>
                  <a:tcPr marL="6350" marR="6350" marT="6350" marB="6350" anchor="ctr"/>
                </a:tc>
                <a:tc>
                  <a:txBody>
                    <a:bodyPr/>
                    <a:lstStyle/>
                    <a:p>
                      <a:r>
                        <a:rPr lang="en-US">
                          <a:effectLst/>
                          <a:latin typeface="Arial"/>
                          <a:cs typeface="Arial"/>
                        </a:rPr>
                        <a:t>Advisors and Staff updating student notes will be informed of the requirement in multiple training courses </a:t>
                      </a:r>
                    </a:p>
                  </a:txBody>
                  <a:tcPr marL="6350" marR="6350" marT="6350" marB="6350" anchor="ctr"/>
                </a:tc>
                <a:extLst>
                  <a:ext uri="{0D108BD9-81ED-4DB2-BD59-A6C34878D82A}">
                    <a16:rowId xmlns:a16="http://schemas.microsoft.com/office/drawing/2014/main" val="1709337275"/>
                  </a:ext>
                </a:extLst>
              </a:tr>
              <a:tr h="762938">
                <a:tc>
                  <a:txBody>
                    <a:bodyPr/>
                    <a:lstStyle/>
                    <a:p>
                      <a:pPr algn="l"/>
                      <a:r>
                        <a:rPr lang="en-US">
                          <a:effectLst/>
                          <a:latin typeface="Arial"/>
                          <a:cs typeface="Arial"/>
                        </a:rPr>
                        <a:t>Student – POS Changes </a:t>
                      </a:r>
                    </a:p>
                  </a:txBody>
                  <a:tcPr marL="6350" marR="6350" marT="6350" marB="6350" anchor="ctr"/>
                </a:tc>
                <a:tc>
                  <a:txBody>
                    <a:bodyPr/>
                    <a:lstStyle/>
                    <a:p>
                      <a:r>
                        <a:rPr lang="en-US">
                          <a:effectLst/>
                          <a:latin typeface="Arial"/>
                          <a:cs typeface="Arial"/>
                        </a:rPr>
                        <a:t>G+PS, College of Graduate Studies, Enrolment Services, Advisors </a:t>
                      </a:r>
                    </a:p>
                  </a:txBody>
                  <a:tcPr marL="6350" marR="6350" marT="6350" marB="6350" anchor="ctr"/>
                </a:tc>
                <a:extLst>
                  <a:ext uri="{0D108BD9-81ED-4DB2-BD59-A6C34878D82A}">
                    <a16:rowId xmlns:a16="http://schemas.microsoft.com/office/drawing/2014/main" val="2333608601"/>
                  </a:ext>
                </a:extLst>
              </a:tr>
              <a:tr h="390100">
                <a:tc>
                  <a:txBody>
                    <a:bodyPr/>
                    <a:lstStyle/>
                    <a:p>
                      <a:pPr algn="l"/>
                      <a:r>
                        <a:rPr lang="en-US">
                          <a:effectLst/>
                          <a:latin typeface="Arial"/>
                          <a:cs typeface="Arial"/>
                        </a:rPr>
                        <a:t>Continuing Student – Transfer Credit </a:t>
                      </a:r>
                    </a:p>
                  </a:txBody>
                  <a:tcPr marL="6350" marR="6350" marT="6350" marB="6350" anchor="ctr"/>
                </a:tc>
                <a:tc>
                  <a:txBody>
                    <a:bodyPr/>
                    <a:lstStyle/>
                    <a:p>
                      <a:r>
                        <a:rPr lang="en-US">
                          <a:effectLst/>
                          <a:latin typeface="Arial"/>
                          <a:cs typeface="Arial"/>
                        </a:rPr>
                        <a:t>Enrolment Services - Transfer Credit Team </a:t>
                      </a:r>
                    </a:p>
                  </a:txBody>
                  <a:tcPr marL="6350" marR="6350" marT="6350" marB="6350" anchor="ctr"/>
                </a:tc>
                <a:extLst>
                  <a:ext uri="{0D108BD9-81ED-4DB2-BD59-A6C34878D82A}">
                    <a16:rowId xmlns:a16="http://schemas.microsoft.com/office/drawing/2014/main" val="3089932331"/>
                  </a:ext>
                </a:extLst>
              </a:tr>
              <a:tr h="390100">
                <a:tc>
                  <a:txBody>
                    <a:bodyPr/>
                    <a:lstStyle/>
                    <a:p>
                      <a:pPr algn="l"/>
                      <a:r>
                        <a:rPr lang="en-US">
                          <a:effectLst/>
                          <a:latin typeface="Arial"/>
                          <a:cs typeface="Arial"/>
                        </a:rPr>
                        <a:t>Academic Requirements overrides </a:t>
                      </a:r>
                    </a:p>
                  </a:txBody>
                  <a:tcPr marL="6350" marR="6350" marT="6350" marB="6350" anchor="ctr"/>
                </a:tc>
                <a:tc>
                  <a:txBody>
                    <a:bodyPr/>
                    <a:lstStyle/>
                    <a:p>
                      <a:r>
                        <a:rPr lang="en-US" dirty="0">
                          <a:effectLst/>
                          <a:latin typeface="Arial"/>
                          <a:cs typeface="Arial"/>
                        </a:rPr>
                        <a:t>Academic Advisors and Program Advisors</a:t>
                      </a:r>
                    </a:p>
                  </a:txBody>
                  <a:tcPr marL="6350" marR="6350" marT="6350" marB="6350" anchor="ctr"/>
                </a:tc>
                <a:extLst>
                  <a:ext uri="{0D108BD9-81ED-4DB2-BD59-A6C34878D82A}">
                    <a16:rowId xmlns:a16="http://schemas.microsoft.com/office/drawing/2014/main" val="219778286"/>
                  </a:ext>
                </a:extLst>
              </a:tr>
              <a:tr h="390100">
                <a:tc>
                  <a:txBody>
                    <a:bodyPr/>
                    <a:lstStyle/>
                    <a:p>
                      <a:pPr algn="l"/>
                      <a:r>
                        <a:rPr lang="en-US">
                          <a:effectLst/>
                          <a:latin typeface="Arial"/>
                          <a:cs typeface="Arial"/>
                        </a:rPr>
                        <a:t>Supplemental Exam Outcomes </a:t>
                      </a:r>
                    </a:p>
                  </a:txBody>
                  <a:tcPr marL="6350" marR="6350" marT="6350" marB="6350" anchor="ctr"/>
                </a:tc>
                <a:tc>
                  <a:txBody>
                    <a:bodyPr/>
                    <a:lstStyle/>
                    <a:p>
                      <a:r>
                        <a:rPr lang="en-US" dirty="0">
                          <a:effectLst/>
                          <a:latin typeface="Arial"/>
                          <a:cs typeface="Arial"/>
                        </a:rPr>
                        <a:t>This is a Vancouver process only</a:t>
                      </a:r>
                    </a:p>
                  </a:txBody>
                  <a:tcPr marL="6350" marR="6350" marT="6350" marB="6350" anchor="ctr"/>
                </a:tc>
                <a:extLst>
                  <a:ext uri="{0D108BD9-81ED-4DB2-BD59-A6C34878D82A}">
                    <a16:rowId xmlns:a16="http://schemas.microsoft.com/office/drawing/2014/main" val="1459239971"/>
                  </a:ext>
                </a:extLst>
              </a:tr>
            </a:tbl>
          </a:graphicData>
        </a:graphic>
      </p:graphicFrame>
    </p:spTree>
    <p:extLst>
      <p:ext uri="{BB962C8B-B14F-4D97-AF65-F5344CB8AC3E}">
        <p14:creationId xmlns:p14="http://schemas.microsoft.com/office/powerpoint/2010/main" val="201998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1F3864"/>
                </a:solidFill>
                <a:latin typeface="Arial"/>
                <a:cs typeface="Arial"/>
              </a:rPr>
              <a:t>Launch 1 Hypercare Overview </a:t>
            </a:r>
            <a:endParaRPr lang="en-US" sz="2400">
              <a:solidFill>
                <a:srgbClr val="1F3864"/>
              </a:solidFill>
              <a:latin typeface="Arial" panose="020B0604020202020204" pitchFamily="34" charset="0"/>
            </a:endParaRPr>
          </a:p>
        </p:txBody>
      </p:sp>
      <p:graphicFrame>
        <p:nvGraphicFramePr>
          <p:cNvPr id="39" name="Content Placeholder 4">
            <a:extLst>
              <a:ext uri="{FF2B5EF4-FFF2-40B4-BE49-F238E27FC236}">
                <a16:creationId xmlns:a16="http://schemas.microsoft.com/office/drawing/2014/main" id="{DCB438FE-758B-F63D-1582-52966CE785EB}"/>
              </a:ext>
            </a:extLst>
          </p:cNvPr>
          <p:cNvGraphicFramePr>
            <a:graphicFrameLocks/>
          </p:cNvGraphicFramePr>
          <p:nvPr>
            <p:extLst>
              <p:ext uri="{D42A27DB-BD31-4B8C-83A1-F6EECF244321}">
                <p14:modId xmlns:p14="http://schemas.microsoft.com/office/powerpoint/2010/main" val="4023478869"/>
              </p:ext>
            </p:extLst>
          </p:nvPr>
        </p:nvGraphicFramePr>
        <p:xfrm>
          <a:off x="409658" y="1293885"/>
          <a:ext cx="10817225" cy="5305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770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1F3864"/>
                </a:solidFill>
                <a:latin typeface="Arial"/>
                <a:cs typeface="Arial"/>
              </a:rPr>
              <a:t>Launch 1 Hypercare Escalation and Resolution Process </a:t>
            </a:r>
            <a:endParaRPr lang="en-US" sz="2400">
              <a:solidFill>
                <a:srgbClr val="1F3864"/>
              </a:solidFill>
              <a:latin typeface="Arial" panose="020B0604020202020204" pitchFamily="34" charset="0"/>
            </a:endParaRPr>
          </a:p>
        </p:txBody>
      </p:sp>
      <p:grpSp>
        <p:nvGrpSpPr>
          <p:cNvPr id="24" name="Group 23">
            <a:extLst>
              <a:ext uri="{FF2B5EF4-FFF2-40B4-BE49-F238E27FC236}">
                <a16:creationId xmlns:a16="http://schemas.microsoft.com/office/drawing/2014/main" id="{4ECC706E-25C7-8AB3-0C4B-1E89F2F55AAA}"/>
              </a:ext>
            </a:extLst>
          </p:cNvPr>
          <p:cNvGrpSpPr/>
          <p:nvPr/>
        </p:nvGrpSpPr>
        <p:grpSpPr>
          <a:xfrm>
            <a:off x="1458087" y="1401185"/>
            <a:ext cx="8114327" cy="5213866"/>
            <a:chOff x="1445595" y="1063906"/>
            <a:chExt cx="8114327" cy="5213866"/>
          </a:xfrm>
        </p:grpSpPr>
        <p:cxnSp>
          <p:nvCxnSpPr>
            <p:cNvPr id="4" name="Straight Arrow Connector 3">
              <a:extLst>
                <a:ext uri="{FF2B5EF4-FFF2-40B4-BE49-F238E27FC236}">
                  <a16:creationId xmlns:a16="http://schemas.microsoft.com/office/drawing/2014/main" id="{52278795-DC08-C4F1-D4EB-B1443C1FA268}"/>
                </a:ext>
              </a:extLst>
            </p:cNvPr>
            <p:cNvCxnSpPr>
              <a:cxnSpLocks/>
            </p:cNvCxnSpPr>
            <p:nvPr/>
          </p:nvCxnSpPr>
          <p:spPr>
            <a:xfrm flipH="1">
              <a:off x="4069370" y="1871329"/>
              <a:ext cx="10721" cy="3504846"/>
            </a:xfrm>
            <a:prstGeom prst="straightConnector1">
              <a:avLst/>
            </a:prstGeom>
            <a:noFill/>
            <a:ln w="19050" cap="flat" cmpd="sng" algn="ctr">
              <a:solidFill>
                <a:srgbClr val="000000">
                  <a:lumMod val="50000"/>
                  <a:lumOff val="50000"/>
                </a:srgbClr>
              </a:solidFill>
              <a:prstDash val="solid"/>
              <a:tailEnd type="triangle"/>
            </a:ln>
            <a:effectLst/>
          </p:spPr>
        </p:cxnSp>
        <p:cxnSp>
          <p:nvCxnSpPr>
            <p:cNvPr id="5" name="Connector: Elbow 4">
              <a:extLst>
                <a:ext uri="{FF2B5EF4-FFF2-40B4-BE49-F238E27FC236}">
                  <a16:creationId xmlns:a16="http://schemas.microsoft.com/office/drawing/2014/main" id="{91A22401-DD4A-C5E3-DCB3-03D0401B09E5}"/>
                </a:ext>
              </a:extLst>
            </p:cNvPr>
            <p:cNvCxnSpPr>
              <a:cxnSpLocks/>
            </p:cNvCxnSpPr>
            <p:nvPr/>
          </p:nvCxnSpPr>
          <p:spPr>
            <a:xfrm rot="5400000" flipH="1">
              <a:off x="6231915" y="4260195"/>
              <a:ext cx="496535" cy="1472884"/>
            </a:xfrm>
            <a:prstGeom prst="bentConnector4">
              <a:avLst>
                <a:gd name="adj1" fmla="val -46039"/>
                <a:gd name="adj2" fmla="val 87351"/>
              </a:avLst>
            </a:prstGeom>
            <a:noFill/>
            <a:ln w="12700" cap="flat" cmpd="sng" algn="ctr">
              <a:solidFill>
                <a:srgbClr val="000000">
                  <a:lumMod val="50000"/>
                  <a:lumOff val="50000"/>
                </a:srgbClr>
              </a:solidFill>
              <a:prstDash val="solid"/>
              <a:tailEnd type="triangle"/>
            </a:ln>
            <a:effectLst/>
          </p:spPr>
        </p:cxnSp>
        <p:cxnSp>
          <p:nvCxnSpPr>
            <p:cNvPr id="6" name="Straight Arrow Connector 5">
              <a:extLst>
                <a:ext uri="{FF2B5EF4-FFF2-40B4-BE49-F238E27FC236}">
                  <a16:creationId xmlns:a16="http://schemas.microsoft.com/office/drawing/2014/main" id="{AE59E3AA-DEBC-C2A7-6886-2583E5CB34D6}"/>
                </a:ext>
              </a:extLst>
            </p:cNvPr>
            <p:cNvCxnSpPr>
              <a:cxnSpLocks/>
            </p:cNvCxnSpPr>
            <p:nvPr/>
          </p:nvCxnSpPr>
          <p:spPr>
            <a:xfrm>
              <a:off x="5753673" y="4600809"/>
              <a:ext cx="338497" cy="0"/>
            </a:xfrm>
            <a:prstGeom prst="straightConnector1">
              <a:avLst/>
            </a:prstGeom>
            <a:noFill/>
            <a:ln w="12700" cap="flat" cmpd="sng" algn="ctr">
              <a:solidFill>
                <a:srgbClr val="000000">
                  <a:lumMod val="50000"/>
                  <a:lumOff val="50000"/>
                </a:srgbClr>
              </a:solidFill>
              <a:prstDash val="solid"/>
              <a:tailEnd type="triangle"/>
            </a:ln>
            <a:effectLst/>
          </p:spPr>
        </p:cxnSp>
        <p:sp>
          <p:nvSpPr>
            <p:cNvPr id="7" name="Oval 6">
              <a:extLst>
                <a:ext uri="{FF2B5EF4-FFF2-40B4-BE49-F238E27FC236}">
                  <a16:creationId xmlns:a16="http://schemas.microsoft.com/office/drawing/2014/main" id="{FA8F6401-4F75-6785-ED2B-967A0485D058}"/>
                </a:ext>
              </a:extLst>
            </p:cNvPr>
            <p:cNvSpPr/>
            <p:nvPr/>
          </p:nvSpPr>
          <p:spPr>
            <a:xfrm>
              <a:off x="1459053" y="3399948"/>
              <a:ext cx="776341" cy="777881"/>
            </a:xfrm>
            <a:prstGeom prst="ellipse">
              <a:avLst/>
            </a:prstGeom>
            <a:solidFill>
              <a:srgbClr val="000000">
                <a:lumMod val="95000"/>
                <a:lumOff val="5000"/>
              </a:srgbClr>
            </a:solidFill>
            <a:ln w="25400" cap="flat" cmpd="sng" algn="ctr">
              <a:solidFill>
                <a:srgbClr val="000000"/>
              </a:solidFill>
              <a:prstDash val="solid"/>
            </a:ln>
            <a:effectLst>
              <a:outerShdw blurRad="40000" dist="23000" dir="5400000" rotWithShape="0">
                <a:srgbClr val="000000">
                  <a:alpha val="0"/>
                </a:srgbClr>
              </a:outerShdw>
            </a:effectLst>
          </p:spPr>
          <p:txBody>
            <a:bodyPr lIns="0" r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TIER 1</a:t>
              </a:r>
            </a:p>
          </p:txBody>
        </p:sp>
        <p:sp>
          <p:nvSpPr>
            <p:cNvPr id="8" name="Rectangle 7">
              <a:extLst>
                <a:ext uri="{FF2B5EF4-FFF2-40B4-BE49-F238E27FC236}">
                  <a16:creationId xmlns:a16="http://schemas.microsoft.com/office/drawing/2014/main" id="{C9031889-9471-1EE6-2FA3-98C0833EBA38}"/>
                </a:ext>
              </a:extLst>
            </p:cNvPr>
            <p:cNvSpPr/>
            <p:nvPr/>
          </p:nvSpPr>
          <p:spPr>
            <a:xfrm>
              <a:off x="2416963" y="5376175"/>
              <a:ext cx="3304813" cy="901597"/>
            </a:xfrm>
            <a:prstGeom prst="rect">
              <a:avLst/>
            </a:prstGeom>
            <a:solidFill>
              <a:srgbClr val="FFFFFF">
                <a:lumMod val="85000"/>
              </a:srgbClr>
            </a:solidFill>
            <a:ln w="19050" cap="flat" cmpd="sng" algn="ctr">
              <a:noFill/>
              <a:prstDash val="solid"/>
            </a:ln>
            <a:effectLst>
              <a:outerShdw blurRad="50800" dist="38100" dir="2700000" algn="tl" rotWithShape="0">
                <a:prstClr val="black">
                  <a:alpha val="40000"/>
                </a:prstClr>
              </a:outerShdw>
            </a:effectLst>
          </p:spPr>
          <p:txBody>
            <a:bodyPr lIns="36000" tIns="45720" rIns="3600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Tech Delivery, UBC IT or Ecosystem</a:t>
              </a:r>
              <a:endPar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0" name="Oval 9">
              <a:extLst>
                <a:ext uri="{FF2B5EF4-FFF2-40B4-BE49-F238E27FC236}">
                  <a16:creationId xmlns:a16="http://schemas.microsoft.com/office/drawing/2014/main" id="{A8372649-4870-0B95-2051-1F5258324E85}"/>
                </a:ext>
              </a:extLst>
            </p:cNvPr>
            <p:cNvSpPr/>
            <p:nvPr/>
          </p:nvSpPr>
          <p:spPr>
            <a:xfrm>
              <a:off x="1445595" y="5475336"/>
              <a:ext cx="776341" cy="777881"/>
            </a:xfrm>
            <a:prstGeom prst="ellipse">
              <a:avLst/>
            </a:prstGeom>
            <a:solidFill>
              <a:srgbClr val="000000">
                <a:lumMod val="95000"/>
                <a:lumOff val="5000"/>
              </a:srgbClr>
            </a:solidFill>
            <a:ln w="25400" cap="flat" cmpd="sng" algn="ctr">
              <a:solidFill>
                <a:srgbClr val="000000"/>
              </a:solidFill>
              <a:prstDash val="solid"/>
            </a:ln>
            <a:effectLst>
              <a:outerShdw blurRad="40000" dist="23000" dir="5400000" rotWithShape="0">
                <a:srgbClr val="000000">
                  <a:alpha val="0"/>
                </a:srgbClr>
              </a:outerShdw>
            </a:effectLst>
          </p:spPr>
          <p:txBody>
            <a:bodyPr lIns="0" r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TIER 3</a:t>
              </a:r>
            </a:p>
          </p:txBody>
        </p:sp>
        <p:sp>
          <p:nvSpPr>
            <p:cNvPr id="11" name="Rectangle 10">
              <a:extLst>
                <a:ext uri="{FF2B5EF4-FFF2-40B4-BE49-F238E27FC236}">
                  <a16:creationId xmlns:a16="http://schemas.microsoft.com/office/drawing/2014/main" id="{6E5DEE9D-6E9B-E366-7547-CCCDA3B4903F}"/>
                </a:ext>
              </a:extLst>
            </p:cNvPr>
            <p:cNvSpPr/>
            <p:nvPr/>
          </p:nvSpPr>
          <p:spPr>
            <a:xfrm>
              <a:off x="6167332" y="4273980"/>
              <a:ext cx="3392590" cy="965557"/>
            </a:xfrm>
            <a:prstGeom prst="rect">
              <a:avLst/>
            </a:prstGeom>
            <a:solidFill>
              <a:srgbClr val="FF0000"/>
            </a:solidFill>
            <a:ln w="19050" cap="flat" cmpd="sng" algn="ctr">
              <a:noFill/>
              <a:prstDash val="solid"/>
            </a:ln>
            <a:effectLst>
              <a:outerShdw blurRad="50800" dist="38100" dir="2700000" algn="tl" rotWithShape="0">
                <a:prstClr val="black">
                  <a:alpha val="40000"/>
                </a:prstClr>
              </a:outerShdw>
            </a:effectLst>
          </p:spPr>
          <p:txBody>
            <a:bodyPr lIns="36000" tIns="45720" rIns="3600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a:ln>
                    <a:noFill/>
                  </a:ln>
                  <a:solidFill>
                    <a:srgbClr val="FFFFFF"/>
                  </a:solidFill>
                  <a:effectLst/>
                  <a:uLnTx/>
                  <a:uFillTx/>
                  <a:latin typeface="Arial" panose="020B0604020202020204" pitchFamily="34" charset="0"/>
                  <a:ea typeface="Verdana"/>
                  <a:cs typeface="Arial" panose="020B0604020202020204" pitchFamily="34" charset="0"/>
                </a:rPr>
                <a:t>Critical/High Prioritization Ticket </a:t>
              </a:r>
              <a:endParaRPr kumimoji="0" lang="en-AU" sz="1600" b="1" i="0" u="none" strike="noStrike" kern="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rPr>
                <a:t>Hypercare Coordination Centre</a:t>
              </a:r>
              <a:r>
                <a:rPr kumimoji="0" lang="en-US" sz="1200" b="1" i="0" u="none" strike="noStrike" kern="0" cap="none" spc="0" normalizeH="0" baseline="0" noProof="0">
                  <a:ln>
                    <a:noFill/>
                  </a:ln>
                  <a:solidFill>
                    <a:prstClr val="white"/>
                  </a:solidFill>
                  <a:effectLst/>
                  <a:uLnTx/>
                  <a:uFillTx/>
                  <a:latin typeface="Arial" panose="020B0604020202020204" pitchFamily="34" charset="0"/>
                  <a:ea typeface="Calibri"/>
                  <a:cs typeface="Arial" panose="020B0604020202020204" pitchFamily="34" charset="0"/>
                </a:rPr>
                <a:t> (</a:t>
              </a:r>
              <a:r>
                <a:rPr kumimoji="0" lang="en-AU" sz="1600" b="1" i="0" u="none" strike="noStrike" kern="0" cap="none" spc="0" normalizeH="0" baseline="0" noProof="0">
                  <a:ln>
                    <a:noFill/>
                  </a:ln>
                  <a:solidFill>
                    <a:prstClr val="white"/>
                  </a:solidFill>
                  <a:effectLst/>
                  <a:uLnTx/>
                  <a:uFillTx/>
                  <a:latin typeface="Arial" panose="020B0604020202020204" pitchFamily="34" charset="0"/>
                  <a:ea typeface="Verdana"/>
                  <a:cs typeface="Arial" panose="020B0604020202020204" pitchFamily="34" charset="0"/>
                </a:rPr>
                <a:t>HCC)</a:t>
              </a:r>
              <a:endParaRPr kumimoji="0" lang="en-AU" sz="1800" b="0" i="0" u="none" strike="noStrike" kern="1200" cap="none" spc="0" normalizeH="0" baseline="0" noProof="0">
                <a:ln>
                  <a:noFill/>
                </a:ln>
                <a:solidFill>
                  <a:prstClr val="white"/>
                </a:solidFill>
                <a:effectLst/>
                <a:uLnTx/>
                <a:uFillTx/>
                <a:latin typeface="Arial" panose="020B0604020202020204" pitchFamily="34" charset="0"/>
                <a:ea typeface="Verdana"/>
                <a:cs typeface="Arial" panose="020B0604020202020204" pitchFamily="34" charset="0"/>
              </a:endParaRPr>
            </a:p>
          </p:txBody>
        </p:sp>
        <p:sp>
          <p:nvSpPr>
            <p:cNvPr id="12" name="Oval 11">
              <a:extLst>
                <a:ext uri="{FF2B5EF4-FFF2-40B4-BE49-F238E27FC236}">
                  <a16:creationId xmlns:a16="http://schemas.microsoft.com/office/drawing/2014/main" id="{8B9AC7BB-930F-ED83-E535-7AAA82F9EBCA}"/>
                </a:ext>
              </a:extLst>
            </p:cNvPr>
            <p:cNvSpPr/>
            <p:nvPr/>
          </p:nvSpPr>
          <p:spPr>
            <a:xfrm>
              <a:off x="1471154" y="4369708"/>
              <a:ext cx="776341" cy="777881"/>
            </a:xfrm>
            <a:prstGeom prst="ellipse">
              <a:avLst/>
            </a:prstGeom>
            <a:solidFill>
              <a:srgbClr val="000000">
                <a:lumMod val="95000"/>
                <a:lumOff val="5000"/>
              </a:srgbClr>
            </a:solidFill>
            <a:ln w="25400" cap="flat" cmpd="sng" algn="ctr">
              <a:solidFill>
                <a:srgbClr val="000000"/>
              </a:solidFill>
              <a:prstDash val="solid"/>
            </a:ln>
            <a:effectLst>
              <a:outerShdw blurRad="40000" dist="23000" dir="5400000" rotWithShape="0">
                <a:srgbClr val="000000">
                  <a:alpha val="0"/>
                </a:srgbClr>
              </a:outerShdw>
            </a:effectLst>
          </p:spPr>
          <p:txBody>
            <a:bodyPr lIns="0" r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TIER 2</a:t>
              </a:r>
            </a:p>
          </p:txBody>
        </p:sp>
        <p:grpSp>
          <p:nvGrpSpPr>
            <p:cNvPr id="13" name="Group 12">
              <a:extLst>
                <a:ext uri="{FF2B5EF4-FFF2-40B4-BE49-F238E27FC236}">
                  <a16:creationId xmlns:a16="http://schemas.microsoft.com/office/drawing/2014/main" id="{69B63F52-32BA-4794-6CC4-2E7DD4EE33E3}"/>
                </a:ext>
              </a:extLst>
            </p:cNvPr>
            <p:cNvGrpSpPr/>
            <p:nvPr/>
          </p:nvGrpSpPr>
          <p:grpSpPr>
            <a:xfrm>
              <a:off x="2917374" y="1063906"/>
              <a:ext cx="2304541" cy="807422"/>
              <a:chOff x="3497836" y="1125537"/>
              <a:chExt cx="2304541" cy="807422"/>
            </a:xfrm>
          </p:grpSpPr>
          <p:sp>
            <p:nvSpPr>
              <p:cNvPr id="21" name="Rectangle 20">
                <a:extLst>
                  <a:ext uri="{FF2B5EF4-FFF2-40B4-BE49-F238E27FC236}">
                    <a16:creationId xmlns:a16="http://schemas.microsoft.com/office/drawing/2014/main" id="{2F3533FA-AC1C-D0FA-8C9D-CEE65BF071CA}"/>
                  </a:ext>
                </a:extLst>
              </p:cNvPr>
              <p:cNvSpPr/>
              <p:nvPr/>
            </p:nvSpPr>
            <p:spPr>
              <a:xfrm>
                <a:off x="3692745" y="1276026"/>
                <a:ext cx="2109632" cy="461665"/>
              </a:xfrm>
              <a:prstGeom prst="rect">
                <a:avLst/>
              </a:prstGeom>
            </p:spPr>
            <p:txBody>
              <a:bodyPr wrap="square" lIns="0" tIns="45720" rIns="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345" algn="ctr">
                  <a:defRPr/>
                </a:pPr>
                <a:r>
                  <a:rPr kumimoji="0" lang="en-CA" sz="1200" b="1" i="0" u="none" strike="noStrike" kern="0" cap="none" spc="0" normalizeH="0" baseline="0" noProof="0">
                    <a:ln>
                      <a:noFill/>
                    </a:ln>
                    <a:solidFill>
                      <a:srgbClr val="0A2143"/>
                    </a:solidFill>
                    <a:effectLst/>
                    <a:uLnTx/>
                    <a:uFillTx/>
                    <a:latin typeface="Arial"/>
                    <a:cs typeface="Arial"/>
                  </a:rPr>
                  <a:t>L1 </a:t>
                </a:r>
                <a:r>
                  <a:rPr lang="en-CA" sz="1200" b="1" kern="0">
                    <a:solidFill>
                      <a:srgbClr val="0A2143"/>
                    </a:solidFill>
                    <a:latin typeface="Arial"/>
                    <a:cs typeface="Arial"/>
                  </a:rPr>
                  <a:t>Faculty &amp; Staff Inquiry</a:t>
                </a:r>
                <a:endParaRPr kumimoji="0" lang="en-US"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93345" marR="0" lvl="0" indent="0" algn="ctr"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a:ln>
                      <a:noFill/>
                    </a:ln>
                    <a:solidFill>
                      <a:srgbClr val="0A2143"/>
                    </a:solidFill>
                    <a:effectLst/>
                    <a:uLnTx/>
                    <a:uFillTx/>
                    <a:latin typeface="Arial"/>
                    <a:cs typeface="Arial"/>
                  </a:rPr>
                  <a:t>(UBC Self Service Portal)</a:t>
                </a:r>
                <a:endParaRPr lang="en-CA" sz="1200" b="0" i="0" u="none" strike="noStrike" kern="0" cap="none" spc="0" normalizeH="0" baseline="0" noProof="0">
                  <a:ln>
                    <a:noFill/>
                  </a:ln>
                  <a:solidFill>
                    <a:srgbClr val="0A2143"/>
                  </a:solidFill>
                  <a:effectLst/>
                  <a:uLnTx/>
                  <a:uFillTx/>
                  <a:latin typeface="Arial"/>
                  <a:cs typeface="Arial"/>
                </a:endParaRPr>
              </a:p>
            </p:txBody>
          </p:sp>
          <p:sp>
            <p:nvSpPr>
              <p:cNvPr id="22" name="Flowchart: Alternate Process 21">
                <a:extLst>
                  <a:ext uri="{FF2B5EF4-FFF2-40B4-BE49-F238E27FC236}">
                    <a16:creationId xmlns:a16="http://schemas.microsoft.com/office/drawing/2014/main" id="{73C85F39-AE54-DE74-0961-8B569048CC6B}"/>
                  </a:ext>
                </a:extLst>
              </p:cNvPr>
              <p:cNvSpPr/>
              <p:nvPr/>
            </p:nvSpPr>
            <p:spPr>
              <a:xfrm>
                <a:off x="3525326" y="1125537"/>
                <a:ext cx="2270454" cy="807422"/>
              </a:xfrm>
              <a:prstGeom prst="flowChartAlternateProcess">
                <a:avLst/>
              </a:prstGeom>
              <a:noFill/>
              <a:ln w="25400" cap="flat" cmpd="sng" algn="ctr">
                <a:solidFill>
                  <a:srgbClr val="0A2143"/>
                </a:solidFill>
                <a:prstDash val="solid"/>
              </a:ln>
              <a:effectLst>
                <a:outerShdw blurRad="40000" dist="23000" dir="5400000" rotWithShape="0">
                  <a:srgbClr val="000000">
                    <a:alpha val="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a:ln>
                    <a:noFill/>
                  </a:ln>
                  <a:solidFill>
                    <a:srgbClr val="0A2143"/>
                  </a:solidFill>
                  <a:effectLst/>
                  <a:uLnTx/>
                  <a:uFillTx/>
                  <a:latin typeface="Arial" panose="020B0604020202020204" pitchFamily="34" charset="0"/>
                  <a:cs typeface="Arial" panose="020B0604020202020204" pitchFamily="34" charset="0"/>
                </a:endParaRPr>
              </a:p>
            </p:txBody>
          </p:sp>
          <p:pic>
            <p:nvPicPr>
              <p:cNvPr id="23" name="Graphic 9" descr="Question mark">
                <a:extLst>
                  <a:ext uri="{FF2B5EF4-FFF2-40B4-BE49-F238E27FC236}">
                    <a16:creationId xmlns:a16="http://schemas.microsoft.com/office/drawing/2014/main" id="{A8C50789-125B-352A-39AC-DE2A8AE328D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97836" y="1231207"/>
                <a:ext cx="493159" cy="493159"/>
              </a:xfrm>
              <a:prstGeom prst="rect">
                <a:avLst/>
              </a:prstGeom>
            </p:spPr>
          </p:pic>
        </p:grpSp>
        <p:sp>
          <p:nvSpPr>
            <p:cNvPr id="14" name="Rectangle 13">
              <a:extLst>
                <a:ext uri="{FF2B5EF4-FFF2-40B4-BE49-F238E27FC236}">
                  <a16:creationId xmlns:a16="http://schemas.microsoft.com/office/drawing/2014/main" id="{2F4DEC37-E0A0-A6D6-3125-FEA565E123AD}"/>
                </a:ext>
              </a:extLst>
            </p:cNvPr>
            <p:cNvSpPr/>
            <p:nvPr/>
          </p:nvSpPr>
          <p:spPr>
            <a:xfrm>
              <a:off x="2451740" y="3371679"/>
              <a:ext cx="3301933" cy="754455"/>
            </a:xfrm>
            <a:prstGeom prst="rect">
              <a:avLst/>
            </a:prstGeom>
            <a:solidFill>
              <a:srgbClr val="04A2AE"/>
            </a:solidFill>
            <a:ln w="19050" cap="flat" cmpd="sng" algn="ctr">
              <a:noFill/>
              <a:prstDash val="solid"/>
            </a:ln>
            <a:effectLst>
              <a:outerShdw blurRad="50800" dist="38100" dir="2700000" algn="tl" rotWithShape="0">
                <a:prstClr val="black">
                  <a:alpha val="40000"/>
                </a:prstClr>
              </a:outerShdw>
            </a:effectLst>
          </p:spPr>
          <p:txBody>
            <a:bodyPr lIns="36000" tIns="45720" rIns="36000" bIns="4572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a:cs typeface="Arial" panose="020B0604020202020204" pitchFamily="34" charset="0"/>
                </a:rPr>
                <a:t>Enrolment Services or Integrated Service Centre (ISC)</a:t>
              </a:r>
              <a:endPar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2775F614-EF2A-29C0-C327-D4AE18734BA6}"/>
                </a:ext>
              </a:extLst>
            </p:cNvPr>
            <p:cNvSpPr/>
            <p:nvPr/>
          </p:nvSpPr>
          <p:spPr>
            <a:xfrm>
              <a:off x="2435508" y="4361203"/>
              <a:ext cx="3304813" cy="754455"/>
            </a:xfrm>
            <a:prstGeom prst="rect">
              <a:avLst/>
            </a:prstGeom>
            <a:solidFill>
              <a:srgbClr val="FFC000"/>
            </a:solidFill>
            <a:ln w="19050" cap="flat" cmpd="sng" algn="ctr">
              <a:noFill/>
              <a:prstDash val="solid"/>
            </a:ln>
            <a:effectLst>
              <a:outerShdw blurRad="50800" dist="38100" dir="2700000" algn="tl" rotWithShape="0">
                <a:prstClr val="black">
                  <a:alpha val="40000"/>
                </a:prstClr>
              </a:outerShdw>
            </a:effectLst>
          </p:spPr>
          <p:txBody>
            <a:bodyPr lIns="36000" r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a:ln>
                    <a:noFill/>
                  </a:ln>
                  <a:solidFill>
                    <a:srgbClr val="072142"/>
                  </a:solidFill>
                  <a:effectLst/>
                  <a:uLnTx/>
                  <a:uFillTx/>
                  <a:latin typeface="Arial" panose="020B0604020202020204" pitchFamily="34" charset="0"/>
                  <a:ea typeface="Verdana" panose="020B0604030504040204" pitchFamily="34" charset="0"/>
                  <a:cs typeface="Arial" panose="020B0604020202020204" pitchFamily="34" charset="0"/>
                </a:rPr>
                <a:t>Hypercare Pods for Regular </a:t>
              </a:r>
              <a:br>
                <a:rPr kumimoji="0" lang="en-AU" sz="1600" b="1" i="0" u="none" strike="noStrike" kern="0" cap="none" spc="0" normalizeH="0" baseline="0" noProof="0">
                  <a:ln>
                    <a:noFill/>
                  </a:ln>
                  <a:solidFill>
                    <a:srgbClr val="072142"/>
                  </a:solidFill>
                  <a:effectLst/>
                  <a:uLnTx/>
                  <a:uFillTx/>
                  <a:latin typeface="Arial" panose="020B0604020202020204" pitchFamily="34" charset="0"/>
                  <a:ea typeface="Verdana" panose="020B0604030504040204" pitchFamily="34" charset="0"/>
                  <a:cs typeface="Arial" panose="020B0604020202020204" pitchFamily="34" charset="0"/>
                </a:rPr>
              </a:br>
              <a:r>
                <a:rPr kumimoji="0" lang="en-AU" sz="1600" b="1" i="0" u="none" strike="noStrike" kern="0" cap="none" spc="0" normalizeH="0" baseline="0" noProof="0">
                  <a:ln>
                    <a:noFill/>
                  </a:ln>
                  <a:solidFill>
                    <a:srgbClr val="072142"/>
                  </a:solidFill>
                  <a:effectLst/>
                  <a:uLnTx/>
                  <a:uFillTx/>
                  <a:latin typeface="Arial" panose="020B0604020202020204" pitchFamily="34" charset="0"/>
                  <a:ea typeface="Verdana" panose="020B0604030504040204" pitchFamily="34" charset="0"/>
                  <a:cs typeface="Arial" panose="020B0604020202020204" pitchFamily="34" charset="0"/>
                </a:rPr>
                <a:t>Request/Issue</a:t>
              </a:r>
            </a:p>
          </p:txBody>
        </p:sp>
        <p:sp>
          <p:nvSpPr>
            <p:cNvPr id="18" name="Rectangle 17">
              <a:extLst>
                <a:ext uri="{FF2B5EF4-FFF2-40B4-BE49-F238E27FC236}">
                  <a16:creationId xmlns:a16="http://schemas.microsoft.com/office/drawing/2014/main" id="{EAAD11DB-7F99-83D9-C7EF-E9C587A59657}"/>
                </a:ext>
              </a:extLst>
            </p:cNvPr>
            <p:cNvSpPr/>
            <p:nvPr/>
          </p:nvSpPr>
          <p:spPr>
            <a:xfrm>
              <a:off x="6167332" y="5376175"/>
              <a:ext cx="3392589" cy="886062"/>
            </a:xfrm>
            <a:prstGeom prst="rect">
              <a:avLst/>
            </a:prstGeom>
            <a:solidFill>
              <a:srgbClr val="FFFFFF">
                <a:lumMod val="85000"/>
              </a:srgbClr>
            </a:solidFill>
            <a:ln w="19050" cap="flat" cmpd="sng" algn="ctr">
              <a:noFill/>
              <a:prstDash val="solid"/>
            </a:ln>
            <a:effectLst>
              <a:outerShdw blurRad="50800" dist="38100" dir="2700000" algn="tl" rotWithShape="0">
                <a:prstClr val="black">
                  <a:alpha val="40000"/>
                </a:prstClr>
              </a:outerShdw>
            </a:effectLst>
          </p:spPr>
          <p:txBody>
            <a:bodyPr lIns="36000" rIns="360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IRP Governance</a:t>
              </a:r>
              <a:br>
                <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en-AU" sz="1600" b="1" i="0" u="none" strike="noStrike" kern="0" cap="none" spc="0" normalizeH="0" baseline="0" noProof="0">
                  <a:ln>
                    <a:noFill/>
                  </a:ln>
                  <a:solidFill>
                    <a:srgbClr val="000000"/>
                  </a:solidFill>
                  <a:effectLst/>
                  <a:uLnTx/>
                  <a:uFillTx/>
                  <a:latin typeface="Arial" panose="020B0604020202020204" pitchFamily="34" charset="0"/>
                  <a:ea typeface="Verdana" panose="020B0604030504040204" pitchFamily="34" charset="0"/>
                  <a:cs typeface="Arial" panose="020B0604020202020204" pitchFamily="34" charset="0"/>
                </a:rPr>
                <a:t> As Required</a:t>
              </a:r>
            </a:p>
          </p:txBody>
        </p:sp>
        <p:sp>
          <p:nvSpPr>
            <p:cNvPr id="19" name="Flowchart: Alternate Process 18">
              <a:extLst>
                <a:ext uri="{FF2B5EF4-FFF2-40B4-BE49-F238E27FC236}">
                  <a16:creationId xmlns:a16="http://schemas.microsoft.com/office/drawing/2014/main" id="{CB9ED41B-E205-0124-E100-24D45C4572BE}"/>
                </a:ext>
              </a:extLst>
            </p:cNvPr>
            <p:cNvSpPr/>
            <p:nvPr/>
          </p:nvSpPr>
          <p:spPr>
            <a:xfrm>
              <a:off x="2906642" y="2167990"/>
              <a:ext cx="2363038" cy="815039"/>
            </a:xfrm>
            <a:prstGeom prst="flowChartAlternateProcess">
              <a:avLst/>
            </a:prstGeom>
            <a:solidFill>
              <a:srgbClr val="FFFFFF"/>
            </a:solidFill>
            <a:ln w="25400" cap="flat" cmpd="sng" algn="ctr">
              <a:solidFill>
                <a:srgbClr val="0A2143"/>
              </a:solidFill>
              <a:prstDash val="solid"/>
            </a:ln>
            <a:effectLst>
              <a:outerShdw blurRad="40000" dist="23000" dir="5400000" rotWithShape="0">
                <a:srgbClr val="000000">
                  <a:alpha val="0"/>
                </a:srgbClr>
              </a:outerShdw>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0" cap="none" spc="0" normalizeH="0" baseline="0" noProof="0">
                <a:ln>
                  <a:noFill/>
                </a:ln>
                <a:solidFill>
                  <a:srgbClr val="0A2143"/>
                </a:solidFill>
                <a:effectLst/>
                <a:uLnTx/>
                <a:uFillTx/>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D25AC07-C8E0-2FB9-9A7B-AD34F939D640}"/>
                </a:ext>
              </a:extLst>
            </p:cNvPr>
            <p:cNvSpPr/>
            <p:nvPr/>
          </p:nvSpPr>
          <p:spPr>
            <a:xfrm>
              <a:off x="2858550" y="2261865"/>
              <a:ext cx="2325270" cy="615553"/>
            </a:xfrm>
            <a:prstGeom prst="rect">
              <a:avLst/>
            </a:prstGeom>
          </p:spPr>
          <p:txBody>
            <a:bodyPr wrap="square" lIns="0" tIns="45720" rIns="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3345" marR="0" lvl="0" indent="0" algn="ctr"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A2143"/>
                  </a:solidFill>
                  <a:effectLst/>
                  <a:uLnTx/>
                  <a:uFillTx/>
                  <a:latin typeface="Arial" panose="020B0604020202020204" pitchFamily="34" charset="0"/>
                  <a:cs typeface="Arial" panose="020B0604020202020204" pitchFamily="34" charset="0"/>
                </a:rPr>
                <a:t>UBC Self Service Portal Form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93345" marR="0" lvl="0" indent="0" algn="ctr"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0A2143"/>
                  </a:solidFill>
                  <a:effectLst/>
                  <a:uLnTx/>
                  <a:uFillTx/>
                  <a:latin typeface="Arial" panose="020B0604020202020204" pitchFamily="34" charset="0"/>
                  <a:cs typeface="Arial" panose="020B0604020202020204" pitchFamily="34" charset="0"/>
                </a:rPr>
                <a:t>Routes to correct ES, ISC, or Hypercare Pods </a:t>
              </a:r>
            </a:p>
          </p:txBody>
        </p:sp>
      </p:grpSp>
    </p:spTree>
    <p:extLst>
      <p:ext uri="{BB962C8B-B14F-4D97-AF65-F5344CB8AC3E}">
        <p14:creationId xmlns:p14="http://schemas.microsoft.com/office/powerpoint/2010/main" val="1725476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1F3864"/>
                </a:solidFill>
                <a:latin typeface="Arial"/>
                <a:cs typeface="Arial"/>
              </a:rPr>
              <a:t>Launch 1 Hypercare Update</a:t>
            </a:r>
            <a:endParaRPr lang="en-US" sz="2400">
              <a:solidFill>
                <a:srgbClr val="1F3864"/>
              </a:solidFill>
              <a:latin typeface="Arial" panose="020B0604020202020204" pitchFamily="34" charset="0"/>
            </a:endParaRPr>
          </a:p>
        </p:txBody>
      </p:sp>
      <p:sp>
        <p:nvSpPr>
          <p:cNvPr id="17" name="Text Placeholder 2">
            <a:extLst>
              <a:ext uri="{FF2B5EF4-FFF2-40B4-BE49-F238E27FC236}">
                <a16:creationId xmlns:a16="http://schemas.microsoft.com/office/drawing/2014/main" id="{52A4D5B4-A18B-5151-9221-017E6C30EC84}"/>
              </a:ext>
            </a:extLst>
          </p:cNvPr>
          <p:cNvSpPr txBox="1">
            <a:spLocks/>
          </p:cNvSpPr>
          <p:nvPr/>
        </p:nvSpPr>
        <p:spPr>
          <a:xfrm>
            <a:off x="344972" y="1861053"/>
            <a:ext cx="11495463" cy="42910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000" b="1" dirty="0">
                <a:solidFill>
                  <a:srgbClr val="1F3864"/>
                </a:solidFill>
                <a:latin typeface="Arial"/>
                <a:cs typeface="Arial"/>
              </a:rPr>
              <a:t>Highlights</a:t>
            </a:r>
            <a:r>
              <a:rPr lang="en-US" sz="2000" dirty="0">
                <a:solidFill>
                  <a:srgbClr val="1F3864"/>
                </a:solidFill>
                <a:latin typeface="Arial"/>
                <a:cs typeface="Arial"/>
              </a:rPr>
              <a:t> </a:t>
            </a:r>
            <a:endParaRPr lang="en-US" dirty="0"/>
          </a:p>
          <a:p>
            <a:pPr marL="285750" indent="-285750">
              <a:lnSpc>
                <a:spcPct val="100000"/>
              </a:lnSpc>
              <a:spcBef>
                <a:spcPts val="0"/>
              </a:spcBef>
              <a:buFont typeface="Arial,Sans-Serif" panose="020B0604020202020204" pitchFamily="34" charset="0"/>
              <a:defRPr/>
            </a:pPr>
            <a:r>
              <a:rPr lang="en-US" sz="1400" dirty="0">
                <a:latin typeface="Arial"/>
                <a:cs typeface="Arial"/>
              </a:rPr>
              <a:t>Since October 4, 2023 </a:t>
            </a:r>
            <a:r>
              <a:rPr kumimoji="0" lang="en-US" sz="1400" b="0" i="0" u="none" strike="noStrike" kern="1200" cap="none" spc="0" normalizeH="0" baseline="0" noProof="0" dirty="0">
                <a:ln>
                  <a:noFill/>
                </a:ln>
                <a:effectLst/>
                <a:uLnTx/>
                <a:uFillTx/>
                <a:latin typeface="Arial"/>
                <a:ea typeface="+mn-ea"/>
                <a:cs typeface="Arial"/>
              </a:rPr>
              <a:t>– </a:t>
            </a:r>
            <a:r>
              <a:rPr lang="en-US" sz="1400" dirty="0">
                <a:latin typeface="Arial"/>
                <a:cs typeface="Arial"/>
              </a:rPr>
              <a:t>three (3) </a:t>
            </a:r>
            <a:r>
              <a:rPr kumimoji="0" lang="en-US" sz="1400" b="0" i="0" u="none" strike="noStrike" kern="1200" cap="none" spc="0" normalizeH="0" baseline="0" noProof="0" dirty="0">
                <a:ln>
                  <a:noFill/>
                </a:ln>
                <a:effectLst/>
                <a:uLnTx/>
                <a:uFillTx/>
                <a:latin typeface="Arial"/>
                <a:ea typeface="+mn-ea"/>
                <a:cs typeface="Arial"/>
              </a:rPr>
              <a:t>capabilities</a:t>
            </a:r>
            <a:r>
              <a:rPr lang="en-US" sz="1400" dirty="0">
                <a:latin typeface="Arial"/>
                <a:cs typeface="Arial"/>
              </a:rPr>
              <a:t> launched: Admissions</a:t>
            </a:r>
            <a:r>
              <a:rPr kumimoji="0" lang="en-US" sz="1400" b="0" i="0" u="none" strike="noStrike" kern="1200" cap="none" spc="0" normalizeH="0" baseline="0" noProof="0" dirty="0">
                <a:ln>
                  <a:noFill/>
                </a:ln>
                <a:effectLst/>
                <a:uLnTx/>
                <a:uFillTx/>
                <a:latin typeface="Arial"/>
                <a:ea typeface="+mn-ea"/>
                <a:cs typeface="Arial"/>
              </a:rPr>
              <a:t>, </a:t>
            </a:r>
            <a:r>
              <a:rPr lang="en-US" sz="1400" dirty="0">
                <a:latin typeface="Arial"/>
                <a:cs typeface="Arial"/>
              </a:rPr>
              <a:t>Scheduling</a:t>
            </a:r>
            <a:r>
              <a:rPr kumimoji="0" lang="en-US" sz="1400" b="0" i="0" u="none" strike="noStrike" kern="1200" cap="none" spc="0" normalizeH="0" baseline="0" noProof="0" dirty="0">
                <a:ln>
                  <a:noFill/>
                </a:ln>
                <a:effectLst/>
                <a:uLnTx/>
                <a:uFillTx/>
                <a:latin typeface="Arial"/>
                <a:ea typeface="+mn-ea"/>
                <a:cs typeface="Arial"/>
              </a:rPr>
              <a:t>, and </a:t>
            </a:r>
            <a:r>
              <a:rPr lang="en-US" sz="1400" dirty="0">
                <a:latin typeface="Arial"/>
                <a:cs typeface="Arial"/>
              </a:rPr>
              <a:t>Curriculum Management</a:t>
            </a:r>
            <a:endParaRPr lang="en-US" sz="1400" dirty="0">
              <a:solidFill>
                <a:srgbClr val="000000"/>
              </a:solidFill>
              <a:latin typeface="Arial"/>
              <a:cs typeface="Arial"/>
            </a:endParaRPr>
          </a:p>
          <a:p>
            <a:pPr marL="285750" indent="-285750">
              <a:lnSpc>
                <a:spcPct val="100000"/>
              </a:lnSpc>
              <a:spcBef>
                <a:spcPts val="0"/>
              </a:spcBef>
              <a:buFont typeface="Arial,Sans-Serif" panose="020B0604020202020204" pitchFamily="34" charset="0"/>
              <a:defRPr/>
            </a:pPr>
            <a:r>
              <a:rPr lang="en-US" sz="1400" dirty="0">
                <a:solidFill>
                  <a:srgbClr val="002045"/>
                </a:solidFill>
                <a:latin typeface="Arial"/>
                <a:cs typeface="Arial"/>
              </a:rPr>
              <a:t>Majority of business activity is in Admissions. Successful applications received as of January 23: </a:t>
            </a:r>
            <a:endParaRPr lang="en-US" sz="1400" b="0" i="0" u="none" strike="noStrike" kern="1200" cap="none" spc="0" normalizeH="0" baseline="0" noProof="0" dirty="0">
              <a:ln>
                <a:noFill/>
              </a:ln>
              <a:solidFill>
                <a:srgbClr val="002045"/>
              </a:solidFill>
              <a:effectLst/>
              <a:uLnTx/>
              <a:uFillTx/>
              <a:latin typeface="Arial" panose="020B0604020202020204" pitchFamily="34" charset="0"/>
              <a:cs typeface="Arial" panose="020B0604020202020204" pitchFamily="34" charset="0"/>
            </a:endParaRPr>
          </a:p>
          <a:p>
            <a:pPr marL="742950" lvl="1" indent="-285750">
              <a:lnSpc>
                <a:spcPct val="100000"/>
              </a:lnSpc>
              <a:spcBef>
                <a:spcPts val="0"/>
              </a:spcBef>
              <a:buFont typeface="Arial,Sans-Serif" panose="020B0604020202020204" pitchFamily="34" charset="0"/>
              <a:defRPr/>
            </a:pPr>
            <a:r>
              <a:rPr lang="en-US" sz="1400" dirty="0">
                <a:solidFill>
                  <a:srgbClr val="002045"/>
                </a:solidFill>
                <a:latin typeface="Arial"/>
                <a:cs typeface="Arial"/>
              </a:rPr>
              <a:t>45,000 applications successfully ingested from EPBC into AAP (undergraduate, NDS, some diploma programs and education programs)</a:t>
            </a:r>
          </a:p>
          <a:p>
            <a:pPr marL="742950" lvl="1" indent="-285750">
              <a:lnSpc>
                <a:spcPct val="100000"/>
              </a:lnSpc>
              <a:spcBef>
                <a:spcPts val="0"/>
              </a:spcBef>
              <a:buFont typeface="Arial,Sans-Serif" panose="020B0604020202020204" pitchFamily="34" charset="0"/>
              <a:defRPr/>
            </a:pPr>
            <a:r>
              <a:rPr lang="en-US" sz="1400" dirty="0">
                <a:solidFill>
                  <a:srgbClr val="002045"/>
                </a:solidFill>
                <a:latin typeface="Arial"/>
                <a:cs typeface="Arial"/>
              </a:rPr>
              <a:t>22,000 applications successfully ingested from other systems (all grad apps, certificates, med, dent, law, MBA/Sauder programs</a:t>
            </a:r>
          </a:p>
          <a:p>
            <a:pPr marL="457200" lvl="1" indent="0">
              <a:lnSpc>
                <a:spcPct val="100000"/>
              </a:lnSpc>
              <a:spcBef>
                <a:spcPts val="0"/>
              </a:spcBef>
              <a:buNone/>
              <a:defRPr/>
            </a:pPr>
            <a:endParaRPr lang="en-US" sz="1400" dirty="0">
              <a:solidFill>
                <a:srgbClr val="002045"/>
              </a:solidFill>
              <a:latin typeface="Arial"/>
              <a:cs typeface="Arial"/>
            </a:endParaRPr>
          </a:p>
          <a:p>
            <a:pPr>
              <a:lnSpc>
                <a:spcPct val="100000"/>
              </a:lnSpc>
              <a:spcBef>
                <a:spcPts val="0"/>
              </a:spcBef>
              <a:defRPr/>
            </a:pPr>
            <a:r>
              <a:rPr lang="en-US" sz="1400" dirty="0">
                <a:solidFill>
                  <a:srgbClr val="002045"/>
                </a:solidFill>
                <a:latin typeface="Arial"/>
                <a:cs typeface="Arial"/>
              </a:rPr>
              <a:t>High priority Admissions issues continue to be raised and addressed as quickly as possible</a:t>
            </a:r>
          </a:p>
          <a:p>
            <a:pPr marL="285750" indent="-285750">
              <a:lnSpc>
                <a:spcPct val="100000"/>
              </a:lnSpc>
              <a:spcBef>
                <a:spcPts val="0"/>
              </a:spcBef>
              <a:buFont typeface="Arial,Sans-Serif" panose="020B0604020202020204" pitchFamily="34" charset="0"/>
              <a:defRPr/>
            </a:pPr>
            <a:r>
              <a:rPr lang="en-US" sz="1400" dirty="0">
                <a:solidFill>
                  <a:srgbClr val="002045"/>
                </a:solidFill>
                <a:latin typeface="Arial"/>
                <a:cs typeface="Arial"/>
              </a:rPr>
              <a:t>Scheduling and Curriculum Management activity </a:t>
            </a:r>
            <a:r>
              <a:rPr kumimoji="0" lang="en-US" sz="1400" b="0" i="0" u="none" strike="noStrike" kern="1200" cap="none" spc="0" normalizeH="0" baseline="0" noProof="0" dirty="0">
                <a:ln>
                  <a:noFill/>
                </a:ln>
                <a:solidFill>
                  <a:srgbClr val="002045"/>
                </a:solidFill>
                <a:effectLst/>
                <a:uLnTx/>
                <a:uFillTx/>
                <a:latin typeface="Arial"/>
                <a:ea typeface="+mn-ea"/>
                <a:cs typeface="Arial"/>
              </a:rPr>
              <a:t>has </a:t>
            </a:r>
            <a:r>
              <a:rPr lang="en-US" sz="1400" dirty="0">
                <a:solidFill>
                  <a:srgbClr val="002045"/>
                </a:solidFill>
                <a:latin typeface="Arial"/>
                <a:cs typeface="Arial"/>
              </a:rPr>
              <a:t>increased </a:t>
            </a:r>
            <a:r>
              <a:rPr kumimoji="0" lang="en-US" sz="1400" b="0" i="0" u="none" strike="noStrike" kern="1200" cap="none" spc="0" normalizeH="0" baseline="0" noProof="0" dirty="0">
                <a:ln>
                  <a:noFill/>
                </a:ln>
                <a:solidFill>
                  <a:srgbClr val="002045"/>
                </a:solidFill>
                <a:effectLst/>
                <a:uLnTx/>
                <a:uFillTx/>
                <a:latin typeface="Arial"/>
                <a:ea typeface="+mn-ea"/>
                <a:cs typeface="Arial"/>
              </a:rPr>
              <a:t>in</a:t>
            </a:r>
            <a:r>
              <a:rPr lang="en-US" sz="1400" dirty="0">
                <a:solidFill>
                  <a:srgbClr val="002045"/>
                </a:solidFill>
                <a:latin typeface="Arial"/>
                <a:cs typeface="Arial"/>
              </a:rPr>
              <a:t> January</a:t>
            </a:r>
            <a:r>
              <a:rPr lang="en-US" sz="1600" dirty="0">
                <a:solidFill>
                  <a:srgbClr val="002045"/>
                </a:solidFill>
                <a:latin typeface="Arial"/>
                <a:cs typeface="Arial"/>
              </a:rPr>
              <a:t> </a:t>
            </a:r>
            <a:endParaRPr lang="en-US" sz="1600" b="0" i="0" u="none" strike="noStrike" kern="1200" cap="none" spc="0" normalizeH="0" baseline="0" noProof="0" dirty="0">
              <a:ln>
                <a:noFill/>
              </a:ln>
              <a:solidFill>
                <a:srgbClr val="002045"/>
              </a:solidFill>
              <a:effectLst/>
              <a:uLnTx/>
              <a:uFillTx/>
              <a:latin typeface="Arial" panose="020B0604020202020204" pitchFamily="34" charset="0"/>
              <a:cs typeface="Arial" panose="020B0604020202020204" pitchFamily="34" charset="0"/>
            </a:endParaRPr>
          </a:p>
          <a:p>
            <a:pPr marL="457200" lvl="1" indent="0">
              <a:lnSpc>
                <a:spcPct val="100000"/>
              </a:lnSpc>
              <a:spcBef>
                <a:spcPts val="0"/>
              </a:spcBef>
              <a:buNone/>
              <a:defRPr/>
            </a:pPr>
            <a:endParaRPr lang="en-US" b="1" dirty="0">
              <a:solidFill>
                <a:srgbClr val="1F3864"/>
              </a:solidFill>
              <a:latin typeface="Arial"/>
              <a:cs typeface="Arial"/>
            </a:endParaRPr>
          </a:p>
          <a:p>
            <a:pPr marL="0" indent="0">
              <a:lnSpc>
                <a:spcPct val="100000"/>
              </a:lnSpc>
              <a:spcBef>
                <a:spcPts val="0"/>
              </a:spcBef>
              <a:buNone/>
              <a:defRPr/>
            </a:pPr>
            <a:r>
              <a:rPr lang="en-US" sz="2000" b="1" dirty="0">
                <a:solidFill>
                  <a:srgbClr val="1F3864"/>
                </a:solidFill>
                <a:latin typeface="Arial"/>
                <a:cs typeface="Arial"/>
              </a:rPr>
              <a:t>Actions to Improve Hypercare &amp; Prepare for L2</a:t>
            </a:r>
            <a:endParaRPr lang="en-US" sz="2000" dirty="0">
              <a:solidFill>
                <a:srgbClr val="1F3864"/>
              </a:solidFill>
              <a:latin typeface="Arial"/>
              <a:cs typeface="Arial"/>
            </a:endParaRPr>
          </a:p>
          <a:p>
            <a:pPr marL="285750" indent="-285750">
              <a:lnSpc>
                <a:spcPct val="100000"/>
              </a:lnSpc>
              <a:spcBef>
                <a:spcPts val="0"/>
              </a:spcBef>
              <a:buFont typeface="Arial,Sans-Serif" panose="020B0604020202020204" pitchFamily="34" charset="0"/>
              <a:buChar char="•"/>
              <a:defRPr/>
            </a:pPr>
            <a:r>
              <a:rPr lang="en-US" sz="1400" dirty="0">
                <a:solidFill>
                  <a:srgbClr val="001F45"/>
                </a:solidFill>
                <a:latin typeface="Arial"/>
                <a:cs typeface="Arial"/>
              </a:rPr>
              <a:t>Implemented a Code C (Critical) process to help address issues critical to the business</a:t>
            </a:r>
          </a:p>
          <a:p>
            <a:pPr marL="285750" indent="-285750">
              <a:lnSpc>
                <a:spcPct val="100000"/>
              </a:lnSpc>
              <a:spcBef>
                <a:spcPts val="0"/>
              </a:spcBef>
              <a:buFont typeface="Arial,Sans-Serif" panose="020B0604020202020204" pitchFamily="34" charset="0"/>
              <a:buChar char="•"/>
              <a:defRPr/>
            </a:pPr>
            <a:r>
              <a:rPr lang="en-US" sz="1400" dirty="0">
                <a:solidFill>
                  <a:srgbClr val="001F45"/>
                </a:solidFill>
                <a:latin typeface="Arial"/>
                <a:cs typeface="Arial"/>
              </a:rPr>
              <a:t>Implemented an updated access request form – to reduce time to confirm user information required</a:t>
            </a:r>
          </a:p>
          <a:p>
            <a:pPr marL="285750" indent="-285750">
              <a:lnSpc>
                <a:spcPct val="100000"/>
              </a:lnSpc>
              <a:spcBef>
                <a:spcPts val="0"/>
              </a:spcBef>
              <a:buFont typeface="Arial,Sans-Serif" panose="020B0604020202020204" pitchFamily="34" charset="0"/>
              <a:buChar char="•"/>
              <a:defRPr/>
            </a:pPr>
            <a:r>
              <a:rPr lang="en-US" sz="1400" dirty="0">
                <a:solidFill>
                  <a:srgbClr val="001F45"/>
                </a:solidFill>
                <a:latin typeface="Arial"/>
                <a:cs typeface="Arial"/>
              </a:rPr>
              <a:t>Launching an access request improvement process to reduce time from request to provision</a:t>
            </a:r>
            <a:r>
              <a:rPr lang="en-US" sz="1400" dirty="0">
                <a:solidFill>
                  <a:srgbClr val="212121"/>
                </a:solidFill>
                <a:latin typeface="Arial"/>
                <a:cs typeface="Arial"/>
              </a:rPr>
              <a:t> </a:t>
            </a:r>
          </a:p>
          <a:p>
            <a:pPr marL="285750" indent="-285750">
              <a:lnSpc>
                <a:spcPct val="100000"/>
              </a:lnSpc>
              <a:spcBef>
                <a:spcPts val="0"/>
              </a:spcBef>
              <a:buFont typeface="Arial,Sans-Serif" panose="020B0604020202020204" pitchFamily="34" charset="0"/>
              <a:buChar char="•"/>
              <a:defRPr/>
            </a:pPr>
            <a:r>
              <a:rPr lang="en-US" sz="1400" dirty="0">
                <a:solidFill>
                  <a:srgbClr val="002145"/>
                </a:solidFill>
                <a:latin typeface="Arial"/>
                <a:cs typeface="Arial"/>
              </a:rPr>
              <a:t>New SharePoint Hypercare issues log launched to provide real-time access to high priority issues</a:t>
            </a:r>
          </a:p>
          <a:p>
            <a:pPr marL="628650" marR="0" lvl="1" indent="-171450" algn="l" defTabSz="914400">
              <a:lnSpc>
                <a:spcPct val="100000"/>
              </a:lnSpc>
              <a:spcBef>
                <a:spcPts val="0"/>
              </a:spcBef>
              <a:spcAft>
                <a:spcPts val="0"/>
              </a:spcAft>
              <a:buClrTx/>
              <a:buSzTx/>
              <a:buFont typeface="Arial,Sans-Serif" panose="020B0604020202020204" pitchFamily="34" charset="0"/>
              <a:buChar char="•"/>
              <a:tabLst/>
              <a:defRPr/>
            </a:pPr>
            <a:endParaRPr lang="en-US" sz="1400" i="0" u="none" strike="noStrike" kern="1200" cap="none" spc="0" normalizeH="0" baseline="0" noProof="0" dirty="0">
              <a:ln>
                <a:noFill/>
              </a:ln>
              <a:solidFill>
                <a:srgbClr val="002045"/>
              </a:solidFill>
              <a:effectLst/>
              <a:uLnTx/>
              <a:uFillTx/>
            </a:endParaRPr>
          </a:p>
          <a:p>
            <a:pPr>
              <a:defRPr/>
            </a:pPr>
            <a:endParaRPr lang="en-US" dirty="0">
              <a:solidFill>
                <a:srgbClr val="002045"/>
              </a:solidFill>
            </a:endParaRPr>
          </a:p>
          <a:p>
            <a:pPr marL="0" indent="0">
              <a:buNone/>
              <a:defRPr/>
            </a:pPr>
            <a:endParaRPr lang="en-US" b="1" dirty="0">
              <a:solidFill>
                <a:srgbClr val="002045">
                  <a:lumMod val="90000"/>
                  <a:lumOff val="10000"/>
                </a:srgbClr>
              </a:solidFill>
              <a:latin typeface="Arial"/>
              <a:cs typeface="Arial"/>
            </a:endParaRPr>
          </a:p>
        </p:txBody>
      </p:sp>
    </p:spTree>
    <p:extLst>
      <p:ext uri="{BB962C8B-B14F-4D97-AF65-F5344CB8AC3E}">
        <p14:creationId xmlns:p14="http://schemas.microsoft.com/office/powerpoint/2010/main" val="65212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
        <p:nvSpPr>
          <p:cNvPr id="19" name="Title 1">
            <a:extLst>
              <a:ext uri="{FF2B5EF4-FFF2-40B4-BE49-F238E27FC236}">
                <a16:creationId xmlns:a16="http://schemas.microsoft.com/office/drawing/2014/main" id="{5DAF073B-3E40-46EE-9BB1-573FDD48E38B}"/>
              </a:ext>
            </a:extLst>
          </p:cNvPr>
          <p:cNvSpPr txBox="1">
            <a:spLocks/>
          </p:cNvSpPr>
          <p:nvPr/>
        </p:nvSpPr>
        <p:spPr>
          <a:xfrm>
            <a:off x="216568" y="143293"/>
            <a:ext cx="9617244" cy="365323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accent1">
                    <a:lumMod val="50000"/>
                  </a:schemeClr>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154A0"/>
                </a:solidFill>
                <a:effectLst/>
                <a:uLnTx/>
                <a:uFillTx/>
                <a:latin typeface="Arial"/>
                <a:ea typeface="+mj-ea"/>
                <a:cs typeface="Arial"/>
              </a:rPr>
              <a:t>WHAT IS COMING NEXT? </a:t>
            </a:r>
            <a:br>
              <a:rPr kumimoji="0" lang="en-US" sz="2800" b="1" i="0" u="none" strike="noStrike" kern="1200" cap="none" spc="0" normalizeH="0" baseline="0" noProof="0" dirty="0">
                <a:ln>
                  <a:noFill/>
                </a:ln>
                <a:solidFill>
                  <a:srgbClr val="1154A0"/>
                </a:solidFill>
                <a:effectLst/>
                <a:uLnTx/>
                <a:uFillTx/>
                <a:latin typeface="Arial"/>
                <a:ea typeface="+mj-ea"/>
                <a:cs typeface="Arial"/>
              </a:rPr>
            </a:br>
            <a:r>
              <a:rPr kumimoji="0" lang="en-US" sz="2800" b="1" i="0" u="none" strike="noStrike" kern="1200" cap="none" spc="0" normalizeH="0" baseline="0" noProof="0" dirty="0">
                <a:ln>
                  <a:noFill/>
                </a:ln>
                <a:solidFill>
                  <a:srgbClr val="1154A0"/>
                </a:solidFill>
                <a:effectLst/>
                <a:uLnTx/>
                <a:uFillTx/>
                <a:latin typeface="Arial"/>
                <a:ea typeface="+mj-ea"/>
                <a:cs typeface="Arial"/>
              </a:rPr>
              <a:t>LAUNCH 2 </a:t>
            </a:r>
            <a:r>
              <a:rPr lang="en-US" dirty="0">
                <a:solidFill>
                  <a:srgbClr val="1154A0"/>
                </a:solidFill>
                <a:latin typeface="Arial"/>
                <a:cs typeface="Arial"/>
              </a:rPr>
              <a:t>BEGINS </a:t>
            </a:r>
            <a:r>
              <a:rPr kumimoji="0" lang="en-US" sz="2800" b="1" i="0" u="none" strike="noStrike" kern="1200" cap="none" spc="0" normalizeH="0" baseline="0" noProof="0" dirty="0">
                <a:ln>
                  <a:noFill/>
                </a:ln>
                <a:solidFill>
                  <a:srgbClr val="1154A0"/>
                </a:solidFill>
                <a:effectLst/>
                <a:uLnTx/>
                <a:uFillTx/>
                <a:latin typeface="Arial"/>
                <a:ea typeface="+mj-ea"/>
                <a:cs typeface="Arial"/>
              </a:rPr>
              <a:t>FEBRUARY 26, 2024</a:t>
            </a:r>
            <a:endParaRPr kumimoji="0" lang="en-US" sz="2800" b="1" i="0" u="none" strike="noStrike" kern="1200" cap="none" spc="0" normalizeH="0" baseline="0" noProof="0" dirty="0">
              <a:ln>
                <a:noFill/>
              </a:ln>
              <a:solidFill>
                <a:srgbClr val="1154A0"/>
              </a:solidFill>
              <a:effectLst/>
              <a:uLnTx/>
              <a:uFillTx/>
              <a:latin typeface="Arial" panose="020B0604020202020204" pitchFamily="34" charset="0"/>
              <a:ea typeface="+mj-ea"/>
              <a:cs typeface="Arial" panose="020B0604020202020204" pitchFamily="34" charset="0"/>
            </a:endParaRPr>
          </a:p>
        </p:txBody>
      </p:sp>
      <p:sp>
        <p:nvSpPr>
          <p:cNvPr id="21" name="Rectangle: Rounded Corners 20">
            <a:extLst>
              <a:ext uri="{FF2B5EF4-FFF2-40B4-BE49-F238E27FC236}">
                <a16:creationId xmlns:a16="http://schemas.microsoft.com/office/drawing/2014/main" id="{86C21119-E253-43B7-BCAC-443236B14D54}"/>
              </a:ext>
            </a:extLst>
          </p:cNvPr>
          <p:cNvSpPr/>
          <p:nvPr/>
        </p:nvSpPr>
        <p:spPr>
          <a:xfrm>
            <a:off x="562995" y="1027259"/>
            <a:ext cx="11066012" cy="1583632"/>
          </a:xfrm>
          <a:prstGeom prst="roundRect">
            <a:avLst/>
          </a:prstGeom>
          <a:solidFill>
            <a:sysClr val="window" lastClr="FFFFFF"/>
          </a:solidFill>
          <a:ln w="57150" cap="flat" cmpd="sng" algn="ctr">
            <a:solidFill>
              <a:srgbClr val="1B3055"/>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2060"/>
                </a:solidFill>
                <a:effectLst/>
                <a:uLnTx/>
                <a:uFillTx/>
                <a:latin typeface="Arial "/>
                <a:ea typeface="+mn-ea"/>
                <a:cs typeface="+mn-cs"/>
              </a:rPr>
              <a:t>Launch 2 Highlights</a:t>
            </a: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002060"/>
                </a:solidFill>
                <a:effectLst/>
                <a:uLnTx/>
                <a:uFillTx/>
                <a:latin typeface="Arial "/>
                <a:ea typeface="+mn-ea"/>
                <a:cs typeface="+mn-cs"/>
              </a:rPr>
              <a:t>All student records will be in Workday </a:t>
            </a:r>
            <a:endParaRPr lang="en-US" sz="1400" b="0" i="0" u="none" strike="noStrike" kern="0" cap="none" spc="0" normalizeH="0" baseline="0" noProof="0">
              <a:ln>
                <a:noFill/>
              </a:ln>
              <a:solidFill>
                <a:srgbClr val="002060"/>
              </a:solidFill>
              <a:effectLst/>
              <a:uLnTx/>
              <a:uFillTx/>
              <a:latin typeface="Arial "/>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002060"/>
                </a:solidFill>
                <a:effectLst/>
                <a:uLnTx/>
                <a:uFillTx/>
                <a:latin typeface="Arial "/>
                <a:ea typeface="+mn-ea"/>
                <a:cs typeface="+mn-cs"/>
              </a:rPr>
              <a:t>Newly admitted students will start being matriculated into Workday</a:t>
            </a:r>
            <a:endParaRPr kumimoji="0" lang="en-US" sz="1400" b="0" i="0" u="none" strike="noStrike" kern="0" cap="none" spc="0" normalizeH="0" baseline="0" noProof="0">
              <a:ln>
                <a:noFill/>
              </a:ln>
              <a:solidFill>
                <a:prstClr val="white"/>
              </a:solidFill>
              <a:effectLst/>
              <a:uLnTx/>
              <a:uFillTx/>
              <a:latin typeface="Calibri" panose="020F0502020204030204"/>
              <a:ea typeface="+mn-ea"/>
              <a:cs typeface="Calibri"/>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002060"/>
                </a:solidFill>
                <a:effectLst/>
                <a:uLnTx/>
                <a:uFillTx/>
                <a:latin typeface="Arial "/>
                <a:ea typeface="+mn-ea"/>
                <a:cs typeface="+mn-cs"/>
              </a:rPr>
              <a:t>Staff will start using Workday for processes related to academic records for the 2024-2025 academic year.  </a:t>
            </a:r>
            <a:endParaRPr lang="en-US" sz="1400" b="0" i="0" u="none" strike="noStrike" kern="0" cap="none" spc="0" normalizeH="0" baseline="0" noProof="0">
              <a:ln>
                <a:noFill/>
              </a:ln>
              <a:solidFill>
                <a:srgbClr val="002060"/>
              </a:solidFill>
              <a:effectLst/>
              <a:uLnTx/>
              <a:uFillTx/>
              <a:latin typeface="Arial "/>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002060"/>
                </a:solidFill>
                <a:effectLst/>
                <a:uLnTx/>
                <a:uFillTx/>
                <a:latin typeface="Arial "/>
                <a:ea typeface="+mn-ea"/>
                <a:cs typeface="+mn-cs"/>
              </a:rPr>
              <a:t>Deposits will display in Workday for matriculated students</a:t>
            </a:r>
            <a:endParaRPr lang="en-US" sz="1400" b="0" i="0" u="none" strike="noStrike" kern="0" cap="none" spc="0" normalizeH="0" baseline="0" noProof="0">
              <a:ln>
                <a:noFill/>
              </a:ln>
              <a:solidFill>
                <a:srgbClr val="002060"/>
              </a:solidFill>
              <a:effectLst/>
              <a:uLnTx/>
              <a:uFillTx/>
              <a:latin typeface="Arial "/>
            </a:endParaRPr>
          </a:p>
          <a:p>
            <a:pPr marL="285750" marR="0" lvl="0" indent="-2857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002060"/>
                </a:solidFill>
                <a:effectLst/>
                <a:uLnTx/>
                <a:uFillTx/>
                <a:latin typeface="Arial "/>
                <a:ea typeface="+mn-ea"/>
                <a:cs typeface="+mn-cs"/>
              </a:rPr>
              <a:t>Tuition and fees will be assessed upon registration for 2024-25</a:t>
            </a:r>
            <a:endParaRPr lang="en-US" sz="1400" b="0" i="0" u="none" strike="noStrike" kern="0" cap="none" spc="0" normalizeH="0" baseline="0" noProof="0">
              <a:ln>
                <a:noFill/>
              </a:ln>
              <a:solidFill>
                <a:srgbClr val="002060"/>
              </a:solidFill>
              <a:effectLst/>
              <a:uLnTx/>
              <a:uFillTx/>
              <a:latin typeface="Arial "/>
            </a:endParaRPr>
          </a:p>
        </p:txBody>
      </p:sp>
      <p:sp>
        <p:nvSpPr>
          <p:cNvPr id="22" name="Rectangle: Rounded Corners 21">
            <a:extLst>
              <a:ext uri="{FF2B5EF4-FFF2-40B4-BE49-F238E27FC236}">
                <a16:creationId xmlns:a16="http://schemas.microsoft.com/office/drawing/2014/main" id="{7F448DDD-3E27-4D25-A2E3-4D67A5914005}"/>
              </a:ext>
            </a:extLst>
          </p:cNvPr>
          <p:cNvSpPr/>
          <p:nvPr/>
        </p:nvSpPr>
        <p:spPr>
          <a:xfrm>
            <a:off x="562994" y="5172823"/>
            <a:ext cx="11066012" cy="1543116"/>
          </a:xfrm>
          <a:prstGeom prst="roundRect">
            <a:avLst/>
          </a:prstGeom>
          <a:solidFill>
            <a:sysClr val="window" lastClr="FFFFFF"/>
          </a:solidFill>
          <a:ln w="57150" cap="flat" cmpd="sng" algn="ctr">
            <a:solidFill>
              <a:srgbClr val="DFE9F5"/>
            </a:solidFill>
            <a:prstDash val="solid"/>
            <a:miter lim="800000"/>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5490"/>
                </a:solidFill>
                <a:effectLst/>
                <a:uLnTx/>
                <a:uFillTx/>
                <a:latin typeface="Arial"/>
                <a:ea typeface="+mn-ea"/>
                <a:cs typeface="Arial"/>
              </a:rPr>
              <a:t>What training and info will they receive and when?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For Community: Just-in-time training approach, focusing on most common tasks and processes of the academic cycle and their first use in Workday</a:t>
            </a:r>
            <a:endParaRPr lang="en-US" sz="1400" b="0" i="0" u="none" strike="noStrike" kern="0" cap="none" spc="0" normalizeH="0" baseline="0" noProof="0">
              <a:ln>
                <a:noFill/>
              </a:ln>
              <a:solidFill>
                <a:srgbClr val="1B3055"/>
              </a:solidFill>
              <a:effectLst/>
              <a:uLnTx/>
              <a:uFillTx/>
              <a:latin typeface="Arial"/>
              <a:cs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For ES: IRP Student and training team working with impacted teams to determine training timeline based on business uptake dates</a:t>
            </a:r>
            <a:endParaRPr lang="en-US" sz="1400" b="0" i="0" u="none" strike="noStrike" kern="0" cap="none" spc="0" normalizeH="0" baseline="0" noProof="0">
              <a:ln>
                <a:noFill/>
              </a:ln>
              <a:solidFill>
                <a:srgbClr val="1B3055"/>
              </a:solidFill>
              <a:effectLst/>
              <a:uLnTx/>
              <a:uFillTx/>
              <a:latin typeface="Arial"/>
              <a:cs typeface="Arial"/>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For Students: Communication and training will have a just-in-time approach</a:t>
            </a:r>
            <a:endParaRPr lang="en-US" sz="1400" b="0" i="0" u="none" strike="noStrike" kern="0" cap="none" spc="0" normalizeH="0" baseline="0" noProof="0">
              <a:ln>
                <a:noFill/>
              </a:ln>
              <a:solidFill>
                <a:srgbClr val="1B3055"/>
              </a:solidFill>
              <a:effectLst/>
              <a:uLnTx/>
              <a:uFillTx/>
              <a:latin typeface="Arial"/>
              <a:cs typeface="Arial"/>
            </a:endParaRPr>
          </a:p>
          <a:p>
            <a:pPr marL="285750" indent="-285750">
              <a:buFont typeface="Arial" panose="020B0604020202020204" pitchFamily="34" charset="0"/>
              <a:buChar char="•"/>
              <a:defRPr/>
            </a:pPr>
            <a:r>
              <a:rPr lang="en-US" sz="1400" kern="0">
                <a:solidFill>
                  <a:srgbClr val="1B3055"/>
                </a:solidFill>
                <a:latin typeface="Arial"/>
                <a:cs typeface="Arial"/>
              </a:rPr>
              <a:t>For Instructors: Learning path being developed and will roll out ahead of first system use (pulling class lists after registration)</a:t>
            </a:r>
          </a:p>
        </p:txBody>
      </p:sp>
      <p:sp>
        <p:nvSpPr>
          <p:cNvPr id="23" name="Rectangle: Rounded Corners 22">
            <a:extLst>
              <a:ext uri="{FF2B5EF4-FFF2-40B4-BE49-F238E27FC236}">
                <a16:creationId xmlns:a16="http://schemas.microsoft.com/office/drawing/2014/main" id="{2BE9DAFF-B03E-41D9-A0C1-79208E3F1DFA}"/>
              </a:ext>
            </a:extLst>
          </p:cNvPr>
          <p:cNvSpPr/>
          <p:nvPr/>
        </p:nvSpPr>
        <p:spPr>
          <a:xfrm>
            <a:off x="562995" y="2832972"/>
            <a:ext cx="11066012" cy="2228012"/>
          </a:xfrm>
          <a:prstGeom prst="roundRect">
            <a:avLst/>
          </a:prstGeom>
          <a:solidFill>
            <a:srgbClr val="DFE9F5"/>
          </a:solidFill>
          <a:ln w="57150" cap="flat" cmpd="sng" algn="ctr">
            <a:noFill/>
            <a:prstDash val="solid"/>
            <a:miter lim="800000"/>
          </a:ln>
          <a:effectLst/>
        </p:spPr>
        <p:txBody>
          <a:bodyPr lIns="91440" tIns="45720" rIns="91440" bIns="45720" rtlCol="0" anchor="ctr"/>
          <a:lstStyle/>
          <a:p>
            <a:pPr>
              <a:defRPr/>
            </a:pPr>
            <a:r>
              <a:rPr kumimoji="0" lang="en-US" sz="1400" b="1" i="0" u="none" strike="noStrike" kern="0" cap="none" spc="0" normalizeH="0" baseline="0" noProof="0">
                <a:ln>
                  <a:noFill/>
                </a:ln>
                <a:solidFill>
                  <a:srgbClr val="005490"/>
                </a:solidFill>
                <a:effectLst/>
                <a:uLnTx/>
                <a:uFillTx/>
                <a:latin typeface="Arial"/>
                <a:ea typeface="+mn-ea"/>
                <a:cs typeface="Arial"/>
              </a:rPr>
              <a:t>When will </a:t>
            </a:r>
            <a:r>
              <a:rPr lang="en-US" sz="1400" b="1" kern="0">
                <a:solidFill>
                  <a:srgbClr val="005490"/>
                </a:solidFill>
                <a:latin typeface="Arial"/>
                <a:cs typeface="Arial"/>
              </a:rPr>
              <a:t>staff/faculty/students </a:t>
            </a:r>
            <a:r>
              <a:rPr kumimoji="0" lang="en-US" sz="1400" b="1" i="0" u="none" strike="noStrike" kern="0" cap="none" spc="0" normalizeH="0" baseline="0" noProof="0">
                <a:ln>
                  <a:noFill/>
                </a:ln>
                <a:solidFill>
                  <a:srgbClr val="005490"/>
                </a:solidFill>
                <a:effectLst/>
                <a:uLnTx/>
                <a:uFillTx/>
                <a:latin typeface="Arial"/>
                <a:ea typeface="+mn-ea"/>
                <a:cs typeface="Arial"/>
              </a:rPr>
              <a:t>have access</a:t>
            </a:r>
            <a:r>
              <a:rPr lang="en-US" sz="1400" b="1" kern="0">
                <a:solidFill>
                  <a:srgbClr val="005490"/>
                </a:solidFill>
                <a:latin typeface="Arial"/>
                <a:cs typeface="Arial"/>
              </a:rPr>
              <a:t> to Workday Student</a:t>
            </a:r>
            <a:r>
              <a:rPr kumimoji="0" lang="en-US" sz="1400" b="1" i="0" u="none" strike="noStrike" kern="0" cap="none" spc="0" normalizeH="0" baseline="0" noProof="0">
                <a:ln>
                  <a:noFill/>
                </a:ln>
                <a:solidFill>
                  <a:srgbClr val="005490"/>
                </a:solidFill>
                <a:effectLst/>
                <a:uLnTx/>
                <a:uFillTx/>
                <a:latin typeface="Arial"/>
                <a:ea typeface="+mn-ea"/>
                <a:cs typeface="Arial"/>
              </a:rPr>
              <a:t>?</a:t>
            </a: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Calibri" panose="020F0502020204030204"/>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Most Enrolment Services staff will keep accessing and using Workday just as they do today, and will not experience any changes until the last week of February 2024 </a:t>
            </a:r>
            <a:endParaRPr lang="en-US" sz="1400" b="0" i="0" u="none" strike="noStrike" kern="0" cap="none" spc="0" normalizeH="0" baseline="0" noProof="0">
              <a:ln>
                <a:noFill/>
              </a:ln>
              <a:solidFill>
                <a:srgbClr val="1B3055"/>
              </a:solidFill>
              <a:effectLst/>
              <a:uLnTx/>
              <a:uFillTx/>
              <a:latin typeface="Arial"/>
              <a:cs typeface="Arial"/>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Enrolment Services staff in Scheduling, Admissions, Student Systems Management and Senate and Curriculum Services will be using be new system for tasks related to work in these areas </a:t>
            </a:r>
            <a:endParaRPr lang="en-US" sz="1400" b="0" i="0" u="none" strike="noStrike" kern="0" cap="none" spc="0" normalizeH="0" baseline="0" noProof="0">
              <a:ln>
                <a:noFill/>
              </a:ln>
              <a:solidFill>
                <a:srgbClr val="1B3055"/>
              </a:solidFill>
              <a:effectLst/>
              <a:uLnTx/>
              <a:uFillTx/>
              <a:latin typeface="Arial"/>
              <a:cs typeface="Arial"/>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Timetable representatives and staff who support course scheduling in the Faculties and Departments will use Workday to add course section details in March 2024 after the draft timetable is completed</a:t>
            </a:r>
            <a:endParaRPr lang="en-US" sz="1400" b="0" i="0" u="none" strike="noStrike" kern="0" cap="none" spc="0" normalizeH="0" baseline="0" noProof="0">
              <a:ln>
                <a:noFill/>
              </a:ln>
              <a:solidFill>
                <a:srgbClr val="1B3055"/>
              </a:solidFill>
              <a:effectLst/>
              <a:uLnTx/>
              <a:uFillTx/>
              <a:latin typeface="Arial"/>
              <a:cs typeface="Arial"/>
            </a:endParaRPr>
          </a:p>
          <a:p>
            <a:pPr marL="171450" marR="0" lvl="0" indent="-171450"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a:ln>
                  <a:noFill/>
                </a:ln>
                <a:solidFill>
                  <a:srgbClr val="1B3055"/>
                </a:solidFill>
                <a:effectLst/>
                <a:uLnTx/>
                <a:uFillTx/>
                <a:latin typeface="Arial"/>
                <a:ea typeface="+mn-ea"/>
                <a:cs typeface="Arial"/>
              </a:rPr>
              <a:t>Instructors will start using the new system to submit grades for their courses in the 2024-2025 academic year</a:t>
            </a: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Calibri" panose="020F0502020204030204"/>
            </a:endParaRPr>
          </a:p>
          <a:p>
            <a:pPr marL="171450" indent="-171450">
              <a:buFont typeface="Arial"/>
              <a:buChar char="•"/>
              <a:defRPr/>
            </a:pPr>
            <a:r>
              <a:rPr kumimoji="0" lang="en-US" sz="1400" b="0" i="0" u="none" strike="noStrike" kern="0" cap="none" spc="0" normalizeH="0" baseline="0" noProof="0">
                <a:ln>
                  <a:noFill/>
                </a:ln>
                <a:solidFill>
                  <a:srgbClr val="1B3055"/>
                </a:solidFill>
                <a:effectLst/>
                <a:uLnTx/>
                <a:uFillTx/>
                <a:latin typeface="Arial"/>
                <a:ea typeface="+mn-ea"/>
                <a:cs typeface="Arial"/>
              </a:rPr>
              <a:t>Students will </a:t>
            </a:r>
            <a:r>
              <a:rPr lang="en-US" sz="1400" kern="0">
                <a:solidFill>
                  <a:srgbClr val="1B3055"/>
                </a:solidFill>
                <a:latin typeface="Arial"/>
                <a:cs typeface="Arial"/>
              </a:rPr>
              <a:t>gain access </a:t>
            </a:r>
            <a:r>
              <a:rPr kumimoji="0" lang="en-US" sz="1400" b="0" i="0" u="none" strike="noStrike" kern="0" cap="none" spc="0" normalizeH="0" baseline="0" noProof="0">
                <a:ln>
                  <a:noFill/>
                </a:ln>
                <a:solidFill>
                  <a:srgbClr val="1B3055"/>
                </a:solidFill>
                <a:effectLst/>
                <a:uLnTx/>
                <a:uFillTx/>
                <a:latin typeface="Arial"/>
                <a:ea typeface="+mn-ea"/>
                <a:cs typeface="Arial"/>
              </a:rPr>
              <a:t>to Workday </a:t>
            </a:r>
            <a:r>
              <a:rPr lang="en-US" sz="1400" kern="0">
                <a:solidFill>
                  <a:srgbClr val="1B3055"/>
                </a:solidFill>
                <a:latin typeface="Arial"/>
                <a:cs typeface="Arial"/>
              </a:rPr>
              <a:t>Student </a:t>
            </a:r>
            <a:r>
              <a:rPr kumimoji="0" lang="en-US" sz="1400" b="0" i="0" u="none" strike="noStrike" kern="0" cap="none" spc="0" normalizeH="0" baseline="0" noProof="0">
                <a:ln>
                  <a:noFill/>
                </a:ln>
                <a:solidFill>
                  <a:srgbClr val="1B3055"/>
                </a:solidFill>
                <a:effectLst/>
                <a:uLnTx/>
                <a:uFillTx/>
                <a:latin typeface="Arial"/>
                <a:ea typeface="+mn-ea"/>
                <a:cs typeface="Arial"/>
              </a:rPr>
              <a:t>on May 6, 2024</a:t>
            </a:r>
            <a:endParaRPr kumimoji="0" lang="en-US" sz="1400" b="0" i="0" u="none" strike="noStrike" kern="0" cap="none" spc="0" normalizeH="0" baseline="0" noProof="0">
              <a:ln>
                <a:noFill/>
              </a:ln>
              <a:solidFill>
                <a:srgbClr val="FFFFFF"/>
              </a:solidFill>
              <a:effectLst/>
              <a:uLnTx/>
              <a:uFillTx/>
              <a:latin typeface="Calibri" panose="020F0502020204030204"/>
              <a:ea typeface="+mn-ea"/>
              <a:cs typeface="Calibri" panose="020F0502020204030204"/>
            </a:endParaRPr>
          </a:p>
        </p:txBody>
      </p:sp>
    </p:spTree>
    <p:extLst>
      <p:ext uri="{BB962C8B-B14F-4D97-AF65-F5344CB8AC3E}">
        <p14:creationId xmlns:p14="http://schemas.microsoft.com/office/powerpoint/2010/main" val="349747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7EC65-3DBC-4296-9AD8-3128F9CE69E4}"/>
              </a:ext>
            </a:extLst>
          </p:cNvPr>
          <p:cNvSpPr>
            <a:spLocks noGrp="1"/>
          </p:cNvSpPr>
          <p:nvPr>
            <p:ph type="title"/>
          </p:nvPr>
        </p:nvSpPr>
        <p:spPr/>
        <p:txBody>
          <a:bodyPr>
            <a:normAutofit/>
          </a:bodyPr>
          <a:lstStyle/>
          <a:p>
            <a:r>
              <a:rPr lang="en-US" sz="2000">
                <a:solidFill>
                  <a:srgbClr val="1154A0"/>
                </a:solidFill>
                <a:latin typeface="Arial "/>
                <a:cs typeface="Arial"/>
              </a:rPr>
              <a:t>LAUNCH 2 UPTAKE TIMELINE</a:t>
            </a:r>
          </a:p>
        </p:txBody>
      </p:sp>
      <p:graphicFrame>
        <p:nvGraphicFramePr>
          <p:cNvPr id="4" name="Table 3">
            <a:extLst>
              <a:ext uri="{FF2B5EF4-FFF2-40B4-BE49-F238E27FC236}">
                <a16:creationId xmlns:a16="http://schemas.microsoft.com/office/drawing/2014/main" id="{D86199DB-EC2C-43AF-A65A-EAFA959AE288}"/>
              </a:ext>
            </a:extLst>
          </p:cNvPr>
          <p:cNvGraphicFramePr>
            <a:graphicFrameLocks noGrp="1"/>
          </p:cNvGraphicFramePr>
          <p:nvPr/>
        </p:nvGraphicFramePr>
        <p:xfrm>
          <a:off x="216565" y="995728"/>
          <a:ext cx="11808863" cy="5700202"/>
        </p:xfrm>
        <a:graphic>
          <a:graphicData uri="http://schemas.openxmlformats.org/drawingml/2006/table">
            <a:tbl>
              <a:tblPr firstRow="1" bandRow="1">
                <a:tableStyleId>{5C22544A-7EE6-4342-B048-85BDC9FD1C3A}</a:tableStyleId>
              </a:tblPr>
              <a:tblGrid>
                <a:gridCol w="1573847">
                  <a:extLst>
                    <a:ext uri="{9D8B030D-6E8A-4147-A177-3AD203B41FA5}">
                      <a16:colId xmlns:a16="http://schemas.microsoft.com/office/drawing/2014/main" val="107581312"/>
                    </a:ext>
                  </a:extLst>
                </a:gridCol>
                <a:gridCol w="930456">
                  <a:extLst>
                    <a:ext uri="{9D8B030D-6E8A-4147-A177-3AD203B41FA5}">
                      <a16:colId xmlns:a16="http://schemas.microsoft.com/office/drawing/2014/main" val="1776826687"/>
                    </a:ext>
                  </a:extLst>
                </a:gridCol>
                <a:gridCol w="930456">
                  <a:extLst>
                    <a:ext uri="{9D8B030D-6E8A-4147-A177-3AD203B41FA5}">
                      <a16:colId xmlns:a16="http://schemas.microsoft.com/office/drawing/2014/main" val="2067724297"/>
                    </a:ext>
                  </a:extLst>
                </a:gridCol>
                <a:gridCol w="930456">
                  <a:extLst>
                    <a:ext uri="{9D8B030D-6E8A-4147-A177-3AD203B41FA5}">
                      <a16:colId xmlns:a16="http://schemas.microsoft.com/office/drawing/2014/main" val="143650509"/>
                    </a:ext>
                  </a:extLst>
                </a:gridCol>
                <a:gridCol w="930456">
                  <a:extLst>
                    <a:ext uri="{9D8B030D-6E8A-4147-A177-3AD203B41FA5}">
                      <a16:colId xmlns:a16="http://schemas.microsoft.com/office/drawing/2014/main" val="1674542801"/>
                    </a:ext>
                  </a:extLst>
                </a:gridCol>
                <a:gridCol w="930456">
                  <a:extLst>
                    <a:ext uri="{9D8B030D-6E8A-4147-A177-3AD203B41FA5}">
                      <a16:colId xmlns:a16="http://schemas.microsoft.com/office/drawing/2014/main" val="1042407059"/>
                    </a:ext>
                  </a:extLst>
                </a:gridCol>
                <a:gridCol w="930456">
                  <a:extLst>
                    <a:ext uri="{9D8B030D-6E8A-4147-A177-3AD203B41FA5}">
                      <a16:colId xmlns:a16="http://schemas.microsoft.com/office/drawing/2014/main" val="2818463431"/>
                    </a:ext>
                  </a:extLst>
                </a:gridCol>
                <a:gridCol w="930456">
                  <a:extLst>
                    <a:ext uri="{9D8B030D-6E8A-4147-A177-3AD203B41FA5}">
                      <a16:colId xmlns:a16="http://schemas.microsoft.com/office/drawing/2014/main" val="3294223814"/>
                    </a:ext>
                  </a:extLst>
                </a:gridCol>
                <a:gridCol w="930456">
                  <a:extLst>
                    <a:ext uri="{9D8B030D-6E8A-4147-A177-3AD203B41FA5}">
                      <a16:colId xmlns:a16="http://schemas.microsoft.com/office/drawing/2014/main" val="511448571"/>
                    </a:ext>
                  </a:extLst>
                </a:gridCol>
                <a:gridCol w="930456">
                  <a:extLst>
                    <a:ext uri="{9D8B030D-6E8A-4147-A177-3AD203B41FA5}">
                      <a16:colId xmlns:a16="http://schemas.microsoft.com/office/drawing/2014/main" val="3316448288"/>
                    </a:ext>
                  </a:extLst>
                </a:gridCol>
                <a:gridCol w="930456">
                  <a:extLst>
                    <a:ext uri="{9D8B030D-6E8A-4147-A177-3AD203B41FA5}">
                      <a16:colId xmlns:a16="http://schemas.microsoft.com/office/drawing/2014/main" val="2325906503"/>
                    </a:ext>
                  </a:extLst>
                </a:gridCol>
                <a:gridCol w="930456">
                  <a:extLst>
                    <a:ext uri="{9D8B030D-6E8A-4147-A177-3AD203B41FA5}">
                      <a16:colId xmlns:a16="http://schemas.microsoft.com/office/drawing/2014/main" val="3745311868"/>
                    </a:ext>
                  </a:extLst>
                </a:gridCol>
              </a:tblGrid>
              <a:tr h="382865">
                <a:tc>
                  <a:txBody>
                    <a:bodyPr/>
                    <a:lstStyle/>
                    <a:p>
                      <a:pPr algn="ctr"/>
                      <a:endParaRPr lang="en-US" sz="1600">
                        <a:latin typeface="Arial "/>
                      </a:endParaRPr>
                    </a:p>
                  </a:txBody>
                  <a:tcPr>
                    <a:solidFill>
                      <a:srgbClr val="0070C0"/>
                    </a:solidFill>
                  </a:tcPr>
                </a:tc>
                <a:tc>
                  <a:txBody>
                    <a:bodyPr/>
                    <a:lstStyle/>
                    <a:p>
                      <a:pPr algn="ctr"/>
                      <a:r>
                        <a:rPr lang="en-US" sz="1400">
                          <a:latin typeface="Arial "/>
                        </a:rPr>
                        <a:t>Feb</a:t>
                      </a:r>
                    </a:p>
                  </a:txBody>
                  <a:tcPr anchor="ctr">
                    <a:solidFill>
                      <a:srgbClr val="0070C0"/>
                    </a:solidFill>
                  </a:tcPr>
                </a:tc>
                <a:tc>
                  <a:txBody>
                    <a:bodyPr/>
                    <a:lstStyle/>
                    <a:p>
                      <a:pPr algn="ctr"/>
                      <a:r>
                        <a:rPr lang="en-US" sz="1400">
                          <a:latin typeface="Arial "/>
                        </a:rPr>
                        <a:t>Mar</a:t>
                      </a:r>
                    </a:p>
                  </a:txBody>
                  <a:tcPr anchor="ctr">
                    <a:solidFill>
                      <a:srgbClr val="0070C0"/>
                    </a:solidFill>
                  </a:tcPr>
                </a:tc>
                <a:tc>
                  <a:txBody>
                    <a:bodyPr/>
                    <a:lstStyle/>
                    <a:p>
                      <a:pPr algn="ctr"/>
                      <a:r>
                        <a:rPr lang="en-US" sz="1400">
                          <a:latin typeface="Arial "/>
                        </a:rPr>
                        <a:t>Apr</a:t>
                      </a:r>
                    </a:p>
                  </a:txBody>
                  <a:tcPr anchor="ctr">
                    <a:solidFill>
                      <a:srgbClr val="0070C0"/>
                    </a:solidFill>
                  </a:tcPr>
                </a:tc>
                <a:tc>
                  <a:txBody>
                    <a:bodyPr/>
                    <a:lstStyle/>
                    <a:p>
                      <a:pPr algn="ctr"/>
                      <a:r>
                        <a:rPr lang="en-US" sz="1400">
                          <a:latin typeface="Arial "/>
                        </a:rPr>
                        <a:t>May</a:t>
                      </a:r>
                    </a:p>
                  </a:txBody>
                  <a:tcPr anchor="ctr">
                    <a:solidFill>
                      <a:srgbClr val="0070C0"/>
                    </a:solidFill>
                  </a:tcPr>
                </a:tc>
                <a:tc>
                  <a:txBody>
                    <a:bodyPr/>
                    <a:lstStyle/>
                    <a:p>
                      <a:pPr algn="ctr"/>
                      <a:r>
                        <a:rPr lang="en-US" sz="1400">
                          <a:latin typeface="Arial "/>
                        </a:rPr>
                        <a:t>June</a:t>
                      </a:r>
                    </a:p>
                  </a:txBody>
                  <a:tcPr anchor="ctr">
                    <a:solidFill>
                      <a:srgbClr val="0070C0"/>
                    </a:solidFill>
                  </a:tcPr>
                </a:tc>
                <a:tc>
                  <a:txBody>
                    <a:bodyPr/>
                    <a:lstStyle/>
                    <a:p>
                      <a:pPr algn="ctr"/>
                      <a:r>
                        <a:rPr lang="en-US" sz="1400">
                          <a:latin typeface="Arial "/>
                        </a:rPr>
                        <a:t>July</a:t>
                      </a:r>
                    </a:p>
                  </a:txBody>
                  <a:tcPr anchor="ctr">
                    <a:solidFill>
                      <a:srgbClr val="0070C0"/>
                    </a:solidFill>
                  </a:tcPr>
                </a:tc>
                <a:tc>
                  <a:txBody>
                    <a:bodyPr/>
                    <a:lstStyle/>
                    <a:p>
                      <a:pPr algn="ctr"/>
                      <a:r>
                        <a:rPr lang="en-US" sz="1400">
                          <a:latin typeface="Arial "/>
                        </a:rPr>
                        <a:t>Aug</a:t>
                      </a:r>
                    </a:p>
                  </a:txBody>
                  <a:tcPr anchor="ctr">
                    <a:solidFill>
                      <a:srgbClr val="0070C0"/>
                    </a:solidFill>
                  </a:tcPr>
                </a:tc>
                <a:tc>
                  <a:txBody>
                    <a:bodyPr/>
                    <a:lstStyle/>
                    <a:p>
                      <a:pPr algn="ctr"/>
                      <a:r>
                        <a:rPr lang="en-US" sz="1400">
                          <a:latin typeface="Arial "/>
                        </a:rPr>
                        <a:t>Sept</a:t>
                      </a:r>
                    </a:p>
                  </a:txBody>
                  <a:tcPr anchor="ctr">
                    <a:solidFill>
                      <a:srgbClr val="0070C0"/>
                    </a:solidFill>
                  </a:tcPr>
                </a:tc>
                <a:tc>
                  <a:txBody>
                    <a:bodyPr/>
                    <a:lstStyle/>
                    <a:p>
                      <a:pPr algn="ctr"/>
                      <a:r>
                        <a:rPr lang="en-US" sz="1400">
                          <a:latin typeface="Arial "/>
                        </a:rPr>
                        <a:t>Oct</a:t>
                      </a:r>
                    </a:p>
                  </a:txBody>
                  <a:tcPr anchor="ctr">
                    <a:solidFill>
                      <a:srgbClr val="0070C0"/>
                    </a:solidFill>
                  </a:tcPr>
                </a:tc>
                <a:tc>
                  <a:txBody>
                    <a:bodyPr/>
                    <a:lstStyle/>
                    <a:p>
                      <a:pPr algn="ctr"/>
                      <a:r>
                        <a:rPr lang="en-US" sz="1400">
                          <a:latin typeface="Arial "/>
                        </a:rPr>
                        <a:t>Nov</a:t>
                      </a:r>
                    </a:p>
                  </a:txBody>
                  <a:tcPr anchor="ctr">
                    <a:solidFill>
                      <a:srgbClr val="0070C0"/>
                    </a:solidFill>
                  </a:tcPr>
                </a:tc>
                <a:tc>
                  <a:txBody>
                    <a:bodyPr/>
                    <a:lstStyle/>
                    <a:p>
                      <a:pPr algn="ctr"/>
                      <a:r>
                        <a:rPr lang="en-US" sz="1400">
                          <a:latin typeface="Arial "/>
                        </a:rPr>
                        <a:t>Dec</a:t>
                      </a:r>
                    </a:p>
                  </a:txBody>
                  <a:tcPr anchor="ctr">
                    <a:solidFill>
                      <a:srgbClr val="0070C0"/>
                    </a:solidFill>
                  </a:tcPr>
                </a:tc>
                <a:extLst>
                  <a:ext uri="{0D108BD9-81ED-4DB2-BD59-A6C34878D82A}">
                    <a16:rowId xmlns:a16="http://schemas.microsoft.com/office/drawing/2014/main" val="3824678735"/>
                  </a:ext>
                </a:extLst>
              </a:tr>
              <a:tr h="365759">
                <a:tc>
                  <a:txBody>
                    <a:bodyPr/>
                    <a:lstStyle/>
                    <a:p>
                      <a:pPr algn="ctr"/>
                      <a:endParaRPr lang="en-US" sz="1600"/>
                    </a:p>
                  </a:txBody>
                  <a:tcPr anchor="ct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tc>
                  <a:txBody>
                    <a:bodyPr/>
                    <a:lstStyle/>
                    <a:p>
                      <a:pPr algn="ctr"/>
                      <a:endParaRPr lang="en-US"/>
                    </a:p>
                  </a:txBody>
                  <a:tcPr>
                    <a:noFill/>
                  </a:tcPr>
                </a:tc>
                <a:extLst>
                  <a:ext uri="{0D108BD9-81ED-4DB2-BD59-A6C34878D82A}">
                    <a16:rowId xmlns:a16="http://schemas.microsoft.com/office/drawing/2014/main" val="2810002839"/>
                  </a:ext>
                </a:extLst>
              </a:tr>
              <a:tr h="2072640">
                <a:tc>
                  <a:txBody>
                    <a:bodyPr/>
                    <a:lstStyle/>
                    <a:p>
                      <a:pPr algn="ctr"/>
                      <a:r>
                        <a:rPr lang="en-US" sz="1400" b="1">
                          <a:latin typeface="Arial"/>
                        </a:rPr>
                        <a:t>Records</a:t>
                      </a:r>
                    </a:p>
                  </a:txBody>
                  <a:tcPr anchor="ct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extLst>
                  <a:ext uri="{0D108BD9-81ED-4DB2-BD59-A6C34878D82A}">
                    <a16:rowId xmlns:a16="http://schemas.microsoft.com/office/drawing/2014/main" val="2551506267"/>
                  </a:ext>
                </a:extLst>
              </a:tr>
              <a:tr h="1432560">
                <a:tc>
                  <a:txBody>
                    <a:bodyPr/>
                    <a:lstStyle/>
                    <a:p>
                      <a:pPr algn="ctr"/>
                      <a:r>
                        <a:rPr lang="en-US" sz="1400" b="1">
                          <a:latin typeface="Arial"/>
                        </a:rPr>
                        <a:t>Student Financials</a:t>
                      </a:r>
                    </a:p>
                  </a:txBody>
                  <a:tcPr anchor="ct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tc>
                  <a:txBody>
                    <a:bodyPr/>
                    <a:lstStyle/>
                    <a:p>
                      <a:pPr algn="ctr"/>
                      <a:endParaRPr lang="en-US"/>
                    </a:p>
                  </a:txBody>
                  <a:tcPr>
                    <a:solidFill>
                      <a:schemeClr val="bg1">
                        <a:lumMod val="95000"/>
                      </a:schemeClr>
                    </a:solidFill>
                  </a:tcPr>
                </a:tc>
                <a:extLst>
                  <a:ext uri="{0D108BD9-81ED-4DB2-BD59-A6C34878D82A}">
                    <a16:rowId xmlns:a16="http://schemas.microsoft.com/office/drawing/2014/main" val="2044053707"/>
                  </a:ext>
                </a:extLst>
              </a:tr>
              <a:tr h="1446377">
                <a:tc>
                  <a:txBody>
                    <a:bodyPr/>
                    <a:lstStyle/>
                    <a:p>
                      <a:pPr algn="ctr"/>
                      <a:r>
                        <a:rPr lang="en-US" sz="1400" b="1">
                          <a:latin typeface="Arial"/>
                        </a:rPr>
                        <a:t>Admissions -related</a:t>
                      </a:r>
                    </a:p>
                  </a:txBody>
                  <a:tcPr anchor="ct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tc>
                  <a:txBody>
                    <a:bodyPr/>
                    <a:lstStyle/>
                    <a:p>
                      <a:pPr algn="ctr"/>
                      <a:endParaRPr lang="en-US"/>
                    </a:p>
                  </a:txBody>
                  <a:tcPr>
                    <a:solidFill>
                      <a:schemeClr val="tx1">
                        <a:lumMod val="10000"/>
                        <a:lumOff val="90000"/>
                      </a:schemeClr>
                    </a:solidFill>
                  </a:tcPr>
                </a:tc>
                <a:extLst>
                  <a:ext uri="{0D108BD9-81ED-4DB2-BD59-A6C34878D82A}">
                    <a16:rowId xmlns:a16="http://schemas.microsoft.com/office/drawing/2014/main" val="820173128"/>
                  </a:ext>
                </a:extLst>
              </a:tr>
            </a:tbl>
          </a:graphicData>
        </a:graphic>
      </p:graphicFrame>
      <p:grpSp>
        <p:nvGrpSpPr>
          <p:cNvPr id="37" name="Group 36">
            <a:extLst>
              <a:ext uri="{FF2B5EF4-FFF2-40B4-BE49-F238E27FC236}">
                <a16:creationId xmlns:a16="http://schemas.microsoft.com/office/drawing/2014/main" id="{561C3EB3-6292-4896-B839-000E63A090C8}"/>
              </a:ext>
            </a:extLst>
          </p:cNvPr>
          <p:cNvGrpSpPr/>
          <p:nvPr/>
        </p:nvGrpSpPr>
        <p:grpSpPr>
          <a:xfrm>
            <a:off x="2306884" y="1122619"/>
            <a:ext cx="1803673" cy="5365640"/>
            <a:chOff x="3198811" y="1215534"/>
            <a:chExt cx="1803673" cy="5365640"/>
          </a:xfrm>
        </p:grpSpPr>
        <p:cxnSp>
          <p:nvCxnSpPr>
            <p:cNvPr id="7" name="Straight Connector 6">
              <a:extLst>
                <a:ext uri="{FF2B5EF4-FFF2-40B4-BE49-F238E27FC236}">
                  <a16:creationId xmlns:a16="http://schemas.microsoft.com/office/drawing/2014/main" id="{01705A4E-4397-48B6-853F-A88AC89A8C3A}"/>
                </a:ext>
              </a:extLst>
            </p:cNvPr>
            <p:cNvCxnSpPr>
              <a:cxnSpLocks/>
            </p:cNvCxnSpPr>
            <p:nvPr/>
          </p:nvCxnSpPr>
          <p:spPr>
            <a:xfrm>
              <a:off x="3450942" y="1605615"/>
              <a:ext cx="0" cy="4975559"/>
            </a:xfrm>
            <a:prstGeom prst="line">
              <a:avLst/>
            </a:prstGeom>
            <a:ln w="19050">
              <a:solidFill>
                <a:srgbClr val="8BB7E2"/>
              </a:solidFill>
              <a:prstDash val="lg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F053F05-8E76-4CBF-9B0C-62C4976DC906}"/>
                </a:ext>
              </a:extLst>
            </p:cNvPr>
            <p:cNvGrpSpPr/>
            <p:nvPr/>
          </p:nvGrpSpPr>
          <p:grpSpPr>
            <a:xfrm>
              <a:off x="3198811" y="1215534"/>
              <a:ext cx="1803673" cy="696761"/>
              <a:chOff x="3198811" y="1215534"/>
              <a:chExt cx="1803673" cy="696761"/>
            </a:xfrm>
          </p:grpSpPr>
          <p:pic>
            <p:nvPicPr>
              <p:cNvPr id="5" name="Picture 4">
                <a:extLst>
                  <a:ext uri="{FF2B5EF4-FFF2-40B4-BE49-F238E27FC236}">
                    <a16:creationId xmlns:a16="http://schemas.microsoft.com/office/drawing/2014/main" id="{12D9FE81-8950-45F2-BF1D-FFD72639D8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98811" y="1215534"/>
                <a:ext cx="506734" cy="506734"/>
              </a:xfrm>
              <a:prstGeom prst="rect">
                <a:avLst/>
              </a:prstGeom>
            </p:spPr>
          </p:pic>
          <p:sp>
            <p:nvSpPr>
              <p:cNvPr id="8" name="TextBox 7">
                <a:extLst>
                  <a:ext uri="{FF2B5EF4-FFF2-40B4-BE49-F238E27FC236}">
                    <a16:creationId xmlns:a16="http://schemas.microsoft.com/office/drawing/2014/main" id="{5DAADBC9-6E7B-4ED5-B2B7-B11647FF9CD2}"/>
                  </a:ext>
                </a:extLst>
              </p:cNvPr>
              <p:cNvSpPr txBox="1"/>
              <p:nvPr/>
            </p:nvSpPr>
            <p:spPr>
              <a:xfrm>
                <a:off x="3450941" y="1512185"/>
                <a:ext cx="1551543" cy="400110"/>
              </a:xfrm>
              <a:prstGeom prst="rect">
                <a:avLst/>
              </a:prstGeom>
              <a:noFill/>
            </p:spPr>
            <p:txBody>
              <a:bodyPr wrap="square" lIns="91440" tIns="45720" rIns="91440" bIns="45720" rtlCol="0" anchor="t">
                <a:spAutoFit/>
              </a:bodyPr>
              <a:lstStyle/>
              <a:p>
                <a:pPr algn="ctr"/>
                <a:r>
                  <a:rPr lang="en-US" sz="1000" b="1">
                    <a:latin typeface="Arial "/>
                  </a:rPr>
                  <a:t>Workday Student Launch 2</a:t>
                </a:r>
              </a:p>
            </p:txBody>
          </p:sp>
        </p:grpSp>
      </p:grpSp>
      <p:grpSp>
        <p:nvGrpSpPr>
          <p:cNvPr id="39" name="Group 38">
            <a:extLst>
              <a:ext uri="{FF2B5EF4-FFF2-40B4-BE49-F238E27FC236}">
                <a16:creationId xmlns:a16="http://schemas.microsoft.com/office/drawing/2014/main" id="{91787EB9-D854-458B-AC8F-185969CC9242}"/>
              </a:ext>
            </a:extLst>
          </p:cNvPr>
          <p:cNvGrpSpPr/>
          <p:nvPr/>
        </p:nvGrpSpPr>
        <p:grpSpPr>
          <a:xfrm>
            <a:off x="4496918" y="1122619"/>
            <a:ext cx="1572588" cy="5365640"/>
            <a:chOff x="5106213" y="1215534"/>
            <a:chExt cx="1572588" cy="5365640"/>
          </a:xfrm>
        </p:grpSpPr>
        <p:cxnSp>
          <p:nvCxnSpPr>
            <p:cNvPr id="11" name="Straight Connector 10">
              <a:extLst>
                <a:ext uri="{FF2B5EF4-FFF2-40B4-BE49-F238E27FC236}">
                  <a16:creationId xmlns:a16="http://schemas.microsoft.com/office/drawing/2014/main" id="{A454C0C2-6238-4309-BFED-472DE12822DE}"/>
                </a:ext>
              </a:extLst>
            </p:cNvPr>
            <p:cNvCxnSpPr>
              <a:cxnSpLocks/>
            </p:cNvCxnSpPr>
            <p:nvPr/>
          </p:nvCxnSpPr>
          <p:spPr>
            <a:xfrm>
              <a:off x="5357673" y="1605615"/>
              <a:ext cx="0" cy="4975559"/>
            </a:xfrm>
            <a:prstGeom prst="line">
              <a:avLst/>
            </a:prstGeom>
            <a:ln w="19050">
              <a:solidFill>
                <a:srgbClr val="8BB7E2"/>
              </a:solidFill>
              <a:prstDash val="lg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55489978-F752-442D-9469-AF4AAE2EACA0}"/>
                </a:ext>
              </a:extLst>
            </p:cNvPr>
            <p:cNvGrpSpPr/>
            <p:nvPr/>
          </p:nvGrpSpPr>
          <p:grpSpPr>
            <a:xfrm>
              <a:off x="5106213" y="1215534"/>
              <a:ext cx="1572588" cy="696761"/>
              <a:chOff x="5106213" y="1215534"/>
              <a:chExt cx="1572588" cy="696761"/>
            </a:xfrm>
          </p:grpSpPr>
          <p:pic>
            <p:nvPicPr>
              <p:cNvPr id="10" name="Picture 9">
                <a:extLst>
                  <a:ext uri="{FF2B5EF4-FFF2-40B4-BE49-F238E27FC236}">
                    <a16:creationId xmlns:a16="http://schemas.microsoft.com/office/drawing/2014/main" id="{44D1D620-7C7C-499C-BCA5-F56100ABD0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6213" y="1215534"/>
                <a:ext cx="502920" cy="502920"/>
              </a:xfrm>
              <a:prstGeom prst="rect">
                <a:avLst/>
              </a:prstGeom>
            </p:spPr>
          </p:pic>
          <p:sp>
            <p:nvSpPr>
              <p:cNvPr id="12" name="TextBox 11">
                <a:extLst>
                  <a:ext uri="{FF2B5EF4-FFF2-40B4-BE49-F238E27FC236}">
                    <a16:creationId xmlns:a16="http://schemas.microsoft.com/office/drawing/2014/main" id="{CFA26C2E-A243-4878-83CD-7C373358551D}"/>
                  </a:ext>
                </a:extLst>
              </p:cNvPr>
              <p:cNvSpPr txBox="1"/>
              <p:nvPr/>
            </p:nvSpPr>
            <p:spPr>
              <a:xfrm>
                <a:off x="5402745" y="1512185"/>
                <a:ext cx="1276056" cy="400110"/>
              </a:xfrm>
              <a:prstGeom prst="rect">
                <a:avLst/>
              </a:prstGeom>
              <a:noFill/>
            </p:spPr>
            <p:txBody>
              <a:bodyPr wrap="square" lIns="91440" tIns="45720" rIns="91440" bIns="45720" rtlCol="0" anchor="t">
                <a:spAutoFit/>
              </a:bodyPr>
              <a:lstStyle/>
              <a:p>
                <a:pPr algn="ctr"/>
                <a:r>
                  <a:rPr lang="en-US" sz="1000" b="1">
                    <a:latin typeface="Arial "/>
                  </a:rPr>
                  <a:t>Students log in to Workday</a:t>
                </a:r>
                <a:endParaRPr lang="en-US" sz="1000" b="1">
                  <a:latin typeface="Arial "/>
                  <a:cs typeface="Arial"/>
                </a:endParaRPr>
              </a:p>
            </p:txBody>
          </p:sp>
        </p:grpSp>
      </p:grpSp>
      <p:grpSp>
        <p:nvGrpSpPr>
          <p:cNvPr id="28" name="Group 27">
            <a:extLst>
              <a:ext uri="{FF2B5EF4-FFF2-40B4-BE49-F238E27FC236}">
                <a16:creationId xmlns:a16="http://schemas.microsoft.com/office/drawing/2014/main" id="{20F9D990-A053-4E37-AE14-828F45F6B865}"/>
              </a:ext>
            </a:extLst>
          </p:cNvPr>
          <p:cNvGrpSpPr/>
          <p:nvPr/>
        </p:nvGrpSpPr>
        <p:grpSpPr>
          <a:xfrm>
            <a:off x="1910679" y="5538792"/>
            <a:ext cx="5319462" cy="671099"/>
            <a:chOff x="2217489" y="5815277"/>
            <a:chExt cx="6111040" cy="671099"/>
          </a:xfrm>
        </p:grpSpPr>
        <p:sp>
          <p:nvSpPr>
            <p:cNvPr id="23" name="TextBox 22">
              <a:extLst>
                <a:ext uri="{FF2B5EF4-FFF2-40B4-BE49-F238E27FC236}">
                  <a16:creationId xmlns:a16="http://schemas.microsoft.com/office/drawing/2014/main" id="{F3619B6E-A688-40CE-943D-60865AB87B93}"/>
                </a:ext>
              </a:extLst>
            </p:cNvPr>
            <p:cNvSpPr txBox="1"/>
            <p:nvPr/>
          </p:nvSpPr>
          <p:spPr>
            <a:xfrm>
              <a:off x="2217489" y="5932378"/>
              <a:ext cx="1422153" cy="553998"/>
            </a:xfrm>
            <a:prstGeom prst="rect">
              <a:avLst/>
            </a:prstGeom>
            <a:noFill/>
          </p:spPr>
          <p:txBody>
            <a:bodyPr wrap="square" lIns="91440" tIns="45720" rIns="91440" bIns="45720" rtlCol="0" anchor="t">
              <a:spAutoFit/>
            </a:bodyPr>
            <a:lstStyle/>
            <a:p>
              <a:pPr algn="ctr"/>
              <a:r>
                <a:rPr lang="en-US" sz="1000" b="1">
                  <a:latin typeface="Arial "/>
                </a:rPr>
                <a:t>Admission Offers and Acceptances</a:t>
              </a:r>
            </a:p>
          </p:txBody>
        </p:sp>
        <p:cxnSp>
          <p:nvCxnSpPr>
            <p:cNvPr id="26" name="Straight Arrow Connector 25">
              <a:extLst>
                <a:ext uri="{FF2B5EF4-FFF2-40B4-BE49-F238E27FC236}">
                  <a16:creationId xmlns:a16="http://schemas.microsoft.com/office/drawing/2014/main" id="{015472D6-C72C-4B0D-81A4-E74E975C63FA}"/>
                </a:ext>
              </a:extLst>
            </p:cNvPr>
            <p:cNvCxnSpPr/>
            <p:nvPr/>
          </p:nvCxnSpPr>
          <p:spPr>
            <a:xfrm>
              <a:off x="3071764" y="5815277"/>
              <a:ext cx="5256765" cy="12915"/>
            </a:xfrm>
            <a:prstGeom prst="straightConnector1">
              <a:avLst/>
            </a:prstGeom>
            <a:ln w="28575">
              <a:solidFill>
                <a:srgbClr val="00549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3D413E09-F975-4251-97AA-F1F21D5C86E3}"/>
              </a:ext>
            </a:extLst>
          </p:cNvPr>
          <p:cNvGrpSpPr/>
          <p:nvPr/>
        </p:nvGrpSpPr>
        <p:grpSpPr>
          <a:xfrm>
            <a:off x="1529921" y="6122482"/>
            <a:ext cx="10349939" cy="662144"/>
            <a:chOff x="1989637" y="5930956"/>
            <a:chExt cx="9986340" cy="662144"/>
          </a:xfrm>
        </p:grpSpPr>
        <p:grpSp>
          <p:nvGrpSpPr>
            <p:cNvPr id="30" name="Group 29">
              <a:extLst>
                <a:ext uri="{FF2B5EF4-FFF2-40B4-BE49-F238E27FC236}">
                  <a16:creationId xmlns:a16="http://schemas.microsoft.com/office/drawing/2014/main" id="{19C568E3-AB4C-46E9-BA32-B475E39D365C}"/>
                </a:ext>
              </a:extLst>
            </p:cNvPr>
            <p:cNvGrpSpPr/>
            <p:nvPr/>
          </p:nvGrpSpPr>
          <p:grpSpPr>
            <a:xfrm>
              <a:off x="1989637" y="5930956"/>
              <a:ext cx="1944566" cy="662144"/>
              <a:chOff x="1989637" y="5930956"/>
              <a:chExt cx="1944566" cy="662144"/>
            </a:xfrm>
          </p:grpSpPr>
          <p:pic>
            <p:nvPicPr>
              <p:cNvPr id="27" name="Picture 26">
                <a:extLst>
                  <a:ext uri="{FF2B5EF4-FFF2-40B4-BE49-F238E27FC236}">
                    <a16:creationId xmlns:a16="http://schemas.microsoft.com/office/drawing/2014/main" id="{48C6A78C-E80B-4957-94C5-83A9583AD2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1872" y="5930956"/>
                <a:ext cx="502920" cy="502920"/>
              </a:xfrm>
              <a:prstGeom prst="rect">
                <a:avLst/>
              </a:prstGeom>
            </p:spPr>
          </p:pic>
          <p:sp>
            <p:nvSpPr>
              <p:cNvPr id="29" name="TextBox 28">
                <a:extLst>
                  <a:ext uri="{FF2B5EF4-FFF2-40B4-BE49-F238E27FC236}">
                    <a16:creationId xmlns:a16="http://schemas.microsoft.com/office/drawing/2014/main" id="{7E79F420-772F-4E8C-BA85-51D07D7F07EA}"/>
                  </a:ext>
                </a:extLst>
              </p:cNvPr>
              <p:cNvSpPr txBox="1"/>
              <p:nvPr/>
            </p:nvSpPr>
            <p:spPr>
              <a:xfrm>
                <a:off x="1989637" y="6346879"/>
                <a:ext cx="1944566" cy="246221"/>
              </a:xfrm>
              <a:prstGeom prst="rect">
                <a:avLst/>
              </a:prstGeom>
              <a:noFill/>
            </p:spPr>
            <p:txBody>
              <a:bodyPr wrap="square" lIns="91440" tIns="45720" rIns="91440" bIns="45720" rtlCol="0" anchor="t">
                <a:spAutoFit/>
              </a:bodyPr>
              <a:lstStyle/>
              <a:p>
                <a:pPr algn="ctr"/>
                <a:r>
                  <a:rPr lang="en-US" sz="1000" b="1">
                    <a:latin typeface="Arial "/>
                  </a:rPr>
                  <a:t>Transfer Credit</a:t>
                </a:r>
              </a:p>
            </p:txBody>
          </p:sp>
        </p:grpSp>
        <p:cxnSp>
          <p:nvCxnSpPr>
            <p:cNvPr id="31" name="Straight Arrow Connector 30">
              <a:extLst>
                <a:ext uri="{FF2B5EF4-FFF2-40B4-BE49-F238E27FC236}">
                  <a16:creationId xmlns:a16="http://schemas.microsoft.com/office/drawing/2014/main" id="{F28B7F15-2374-4B84-B4C5-12EFD7E58CCA}"/>
                </a:ext>
              </a:extLst>
            </p:cNvPr>
            <p:cNvCxnSpPr>
              <a:cxnSpLocks/>
            </p:cNvCxnSpPr>
            <p:nvPr/>
          </p:nvCxnSpPr>
          <p:spPr>
            <a:xfrm>
              <a:off x="3138900" y="6157836"/>
              <a:ext cx="8837077" cy="36871"/>
            </a:xfrm>
            <a:prstGeom prst="straightConnector1">
              <a:avLst/>
            </a:prstGeom>
            <a:ln w="28575">
              <a:solidFill>
                <a:srgbClr val="00549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2928C111-2096-425D-A5F5-EFB96114B173}"/>
              </a:ext>
            </a:extLst>
          </p:cNvPr>
          <p:cNvGrpSpPr/>
          <p:nvPr/>
        </p:nvGrpSpPr>
        <p:grpSpPr>
          <a:xfrm>
            <a:off x="7802839" y="2866242"/>
            <a:ext cx="1316327" cy="898260"/>
            <a:chOff x="10905684" y="3322762"/>
            <a:chExt cx="1316327" cy="898260"/>
          </a:xfrm>
        </p:grpSpPr>
        <p:pic>
          <p:nvPicPr>
            <p:cNvPr id="41" name="Picture 40">
              <a:extLst>
                <a:ext uri="{FF2B5EF4-FFF2-40B4-BE49-F238E27FC236}">
                  <a16:creationId xmlns:a16="http://schemas.microsoft.com/office/drawing/2014/main" id="{4F24C082-D53B-4D62-8162-366A556A24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30823" y="3322762"/>
              <a:ext cx="502920" cy="502920"/>
            </a:xfrm>
            <a:prstGeom prst="rect">
              <a:avLst/>
            </a:prstGeom>
          </p:spPr>
        </p:pic>
        <p:sp>
          <p:nvSpPr>
            <p:cNvPr id="42" name="TextBox 41">
              <a:extLst>
                <a:ext uri="{FF2B5EF4-FFF2-40B4-BE49-F238E27FC236}">
                  <a16:creationId xmlns:a16="http://schemas.microsoft.com/office/drawing/2014/main" id="{E71A4341-C8A5-45C7-AD14-CDF52E006373}"/>
                </a:ext>
              </a:extLst>
            </p:cNvPr>
            <p:cNvSpPr txBox="1"/>
            <p:nvPr/>
          </p:nvSpPr>
          <p:spPr>
            <a:xfrm>
              <a:off x="10905684" y="3667024"/>
              <a:ext cx="1316327" cy="553998"/>
            </a:xfrm>
            <a:prstGeom prst="rect">
              <a:avLst/>
            </a:prstGeom>
            <a:noFill/>
          </p:spPr>
          <p:txBody>
            <a:bodyPr wrap="square" lIns="91440" tIns="45720" rIns="91440" bIns="45720" rtlCol="0" anchor="t">
              <a:spAutoFit/>
            </a:bodyPr>
            <a:lstStyle/>
            <a:p>
              <a:pPr algn="ctr"/>
              <a:r>
                <a:rPr lang="en-US" sz="1000" b="1">
                  <a:latin typeface="Arial "/>
                </a:rPr>
                <a:t>Grades Submission &amp; Grade Changes</a:t>
              </a:r>
              <a:endParaRPr lang="en-US" sz="1400">
                <a:latin typeface="Arial "/>
              </a:endParaRPr>
            </a:p>
          </p:txBody>
        </p:sp>
      </p:grpSp>
      <p:grpSp>
        <p:nvGrpSpPr>
          <p:cNvPr id="56" name="Group 55">
            <a:extLst>
              <a:ext uri="{FF2B5EF4-FFF2-40B4-BE49-F238E27FC236}">
                <a16:creationId xmlns:a16="http://schemas.microsoft.com/office/drawing/2014/main" id="{C4E72C7B-AEC6-4E4D-B710-2E294CB2F8A9}"/>
              </a:ext>
            </a:extLst>
          </p:cNvPr>
          <p:cNvGrpSpPr/>
          <p:nvPr/>
        </p:nvGrpSpPr>
        <p:grpSpPr>
          <a:xfrm>
            <a:off x="8009904" y="1739607"/>
            <a:ext cx="918749" cy="765736"/>
            <a:chOff x="7403532" y="2858651"/>
            <a:chExt cx="918749" cy="765736"/>
          </a:xfrm>
        </p:grpSpPr>
        <p:pic>
          <p:nvPicPr>
            <p:cNvPr id="45" name="Picture 44">
              <a:extLst>
                <a:ext uri="{FF2B5EF4-FFF2-40B4-BE49-F238E27FC236}">
                  <a16:creationId xmlns:a16="http://schemas.microsoft.com/office/drawing/2014/main" id="{83080827-417C-4604-B606-4BDC1D8891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14336" y="2858651"/>
              <a:ext cx="502920" cy="502920"/>
            </a:xfrm>
            <a:prstGeom prst="rect">
              <a:avLst/>
            </a:prstGeom>
          </p:spPr>
        </p:pic>
        <p:sp>
          <p:nvSpPr>
            <p:cNvPr id="46" name="TextBox 45">
              <a:extLst>
                <a:ext uri="{FF2B5EF4-FFF2-40B4-BE49-F238E27FC236}">
                  <a16:creationId xmlns:a16="http://schemas.microsoft.com/office/drawing/2014/main" id="{3F420EDE-FC76-4F7E-AB58-2C11F2875886}"/>
                </a:ext>
              </a:extLst>
            </p:cNvPr>
            <p:cNvSpPr txBox="1"/>
            <p:nvPr/>
          </p:nvSpPr>
          <p:spPr>
            <a:xfrm>
              <a:off x="7403532" y="3224277"/>
              <a:ext cx="918749" cy="400110"/>
            </a:xfrm>
            <a:prstGeom prst="rect">
              <a:avLst/>
            </a:prstGeom>
            <a:noFill/>
          </p:spPr>
          <p:txBody>
            <a:bodyPr wrap="square" rtlCol="0">
              <a:spAutoFit/>
            </a:bodyPr>
            <a:lstStyle/>
            <a:p>
              <a:pPr algn="ctr"/>
              <a:r>
                <a:rPr lang="en-US" sz="1000" b="1">
                  <a:latin typeface="Arial "/>
                </a:rPr>
                <a:t>Exam Schedule</a:t>
              </a:r>
            </a:p>
          </p:txBody>
        </p:sp>
      </p:grpSp>
      <p:grpSp>
        <p:nvGrpSpPr>
          <p:cNvPr id="55" name="Group 54">
            <a:extLst>
              <a:ext uri="{FF2B5EF4-FFF2-40B4-BE49-F238E27FC236}">
                <a16:creationId xmlns:a16="http://schemas.microsoft.com/office/drawing/2014/main" id="{437C4B93-CF17-445B-9B3A-9B6BFD90BE88}"/>
              </a:ext>
            </a:extLst>
          </p:cNvPr>
          <p:cNvGrpSpPr/>
          <p:nvPr/>
        </p:nvGrpSpPr>
        <p:grpSpPr>
          <a:xfrm>
            <a:off x="5650648" y="3116081"/>
            <a:ext cx="1033650" cy="568375"/>
            <a:chOff x="5514735" y="2858651"/>
            <a:chExt cx="1033650" cy="568375"/>
          </a:xfrm>
        </p:grpSpPr>
        <p:pic>
          <p:nvPicPr>
            <p:cNvPr id="47" name="Picture 46">
              <a:extLst>
                <a:ext uri="{FF2B5EF4-FFF2-40B4-BE49-F238E27FC236}">
                  <a16:creationId xmlns:a16="http://schemas.microsoft.com/office/drawing/2014/main" id="{85463B60-FAB8-4863-AA35-F8C020891F9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76568" y="2858651"/>
              <a:ext cx="502920" cy="502920"/>
            </a:xfrm>
            <a:prstGeom prst="rect">
              <a:avLst/>
            </a:prstGeom>
          </p:spPr>
        </p:pic>
        <p:sp>
          <p:nvSpPr>
            <p:cNvPr id="48" name="TextBox 47">
              <a:extLst>
                <a:ext uri="{FF2B5EF4-FFF2-40B4-BE49-F238E27FC236}">
                  <a16:creationId xmlns:a16="http://schemas.microsoft.com/office/drawing/2014/main" id="{F4A3C61D-6DBE-476C-8FAD-AB975A2A9D79}"/>
                </a:ext>
              </a:extLst>
            </p:cNvPr>
            <p:cNvSpPr txBox="1"/>
            <p:nvPr/>
          </p:nvSpPr>
          <p:spPr>
            <a:xfrm>
              <a:off x="5514735" y="3180805"/>
              <a:ext cx="1033650" cy="246221"/>
            </a:xfrm>
            <a:prstGeom prst="rect">
              <a:avLst/>
            </a:prstGeom>
            <a:noFill/>
          </p:spPr>
          <p:txBody>
            <a:bodyPr wrap="square" rtlCol="0">
              <a:spAutoFit/>
            </a:bodyPr>
            <a:lstStyle/>
            <a:p>
              <a:pPr algn="ctr"/>
              <a:r>
                <a:rPr lang="en-US" sz="1000" b="1">
                  <a:latin typeface="Arial "/>
                </a:rPr>
                <a:t>Registration</a:t>
              </a:r>
            </a:p>
          </p:txBody>
        </p:sp>
      </p:grpSp>
      <p:grpSp>
        <p:nvGrpSpPr>
          <p:cNvPr id="54" name="Group 53">
            <a:extLst>
              <a:ext uri="{FF2B5EF4-FFF2-40B4-BE49-F238E27FC236}">
                <a16:creationId xmlns:a16="http://schemas.microsoft.com/office/drawing/2014/main" id="{2BBD1619-7047-49CC-A56C-C8EDEBDC704D}"/>
              </a:ext>
            </a:extLst>
          </p:cNvPr>
          <p:cNvGrpSpPr/>
          <p:nvPr/>
        </p:nvGrpSpPr>
        <p:grpSpPr>
          <a:xfrm>
            <a:off x="4501190" y="2813001"/>
            <a:ext cx="1033650" cy="595544"/>
            <a:chOff x="4554327" y="3101924"/>
            <a:chExt cx="1033650" cy="595544"/>
          </a:xfrm>
        </p:grpSpPr>
        <p:pic>
          <p:nvPicPr>
            <p:cNvPr id="49" name="Picture 48">
              <a:extLst>
                <a:ext uri="{FF2B5EF4-FFF2-40B4-BE49-F238E27FC236}">
                  <a16:creationId xmlns:a16="http://schemas.microsoft.com/office/drawing/2014/main" id="{A00820D7-5139-4CF8-92A9-455A5A30C3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24740" y="3101924"/>
              <a:ext cx="502920" cy="502920"/>
            </a:xfrm>
            <a:prstGeom prst="rect">
              <a:avLst/>
            </a:prstGeom>
          </p:spPr>
        </p:pic>
        <p:sp>
          <p:nvSpPr>
            <p:cNvPr id="50" name="TextBox 49">
              <a:extLst>
                <a:ext uri="{FF2B5EF4-FFF2-40B4-BE49-F238E27FC236}">
                  <a16:creationId xmlns:a16="http://schemas.microsoft.com/office/drawing/2014/main" id="{447EB26C-523B-44FB-8318-CC5D7407C334}"/>
                </a:ext>
              </a:extLst>
            </p:cNvPr>
            <p:cNvSpPr txBox="1"/>
            <p:nvPr/>
          </p:nvSpPr>
          <p:spPr>
            <a:xfrm>
              <a:off x="4554327" y="3451247"/>
              <a:ext cx="1033650" cy="246221"/>
            </a:xfrm>
            <a:prstGeom prst="rect">
              <a:avLst/>
            </a:prstGeom>
            <a:noFill/>
          </p:spPr>
          <p:txBody>
            <a:bodyPr wrap="square" lIns="91440" tIns="45720" rIns="91440" bIns="45720" rtlCol="0" anchor="t">
              <a:spAutoFit/>
            </a:bodyPr>
            <a:lstStyle/>
            <a:p>
              <a:pPr algn="ctr"/>
              <a:r>
                <a:rPr lang="en-US" sz="1000" b="1">
                  <a:latin typeface="Arial "/>
                </a:rPr>
                <a:t>Degree audit</a:t>
              </a:r>
              <a:endParaRPr lang="en-US" sz="1000" b="1">
                <a:latin typeface="Arial "/>
                <a:cs typeface="Arial"/>
              </a:endParaRPr>
            </a:p>
          </p:txBody>
        </p:sp>
      </p:grpSp>
      <p:grpSp>
        <p:nvGrpSpPr>
          <p:cNvPr id="53" name="Group 52">
            <a:extLst>
              <a:ext uri="{FF2B5EF4-FFF2-40B4-BE49-F238E27FC236}">
                <a16:creationId xmlns:a16="http://schemas.microsoft.com/office/drawing/2014/main" id="{10BB1D13-027A-4AA5-A1A5-21780A3F93CF}"/>
              </a:ext>
            </a:extLst>
          </p:cNvPr>
          <p:cNvGrpSpPr/>
          <p:nvPr/>
        </p:nvGrpSpPr>
        <p:grpSpPr>
          <a:xfrm>
            <a:off x="4018064" y="2060395"/>
            <a:ext cx="1963548" cy="733333"/>
            <a:chOff x="3519022" y="2070334"/>
            <a:chExt cx="1963548" cy="733333"/>
          </a:xfrm>
        </p:grpSpPr>
        <p:pic>
          <p:nvPicPr>
            <p:cNvPr id="51" name="Picture 50">
              <a:extLst>
                <a:ext uri="{FF2B5EF4-FFF2-40B4-BE49-F238E27FC236}">
                  <a16:creationId xmlns:a16="http://schemas.microsoft.com/office/drawing/2014/main" id="{2BD1B735-0C1A-4FF6-B5D8-B8F543A1141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23506" y="2070334"/>
              <a:ext cx="502920" cy="502920"/>
            </a:xfrm>
            <a:prstGeom prst="rect">
              <a:avLst/>
            </a:prstGeom>
          </p:spPr>
        </p:pic>
        <p:sp>
          <p:nvSpPr>
            <p:cNvPr id="52" name="TextBox 51">
              <a:extLst>
                <a:ext uri="{FF2B5EF4-FFF2-40B4-BE49-F238E27FC236}">
                  <a16:creationId xmlns:a16="http://schemas.microsoft.com/office/drawing/2014/main" id="{CA344A08-A7DA-4498-8433-1BC23D7A2E79}"/>
                </a:ext>
              </a:extLst>
            </p:cNvPr>
            <p:cNvSpPr txBox="1"/>
            <p:nvPr/>
          </p:nvSpPr>
          <p:spPr>
            <a:xfrm>
              <a:off x="3519022" y="2403557"/>
              <a:ext cx="1963548" cy="400110"/>
            </a:xfrm>
            <a:prstGeom prst="rect">
              <a:avLst/>
            </a:prstGeom>
            <a:noFill/>
          </p:spPr>
          <p:txBody>
            <a:bodyPr wrap="square" lIns="91440" tIns="45720" rIns="91440" bIns="45720" rtlCol="0" anchor="t">
              <a:spAutoFit/>
            </a:bodyPr>
            <a:lstStyle/>
            <a:p>
              <a:pPr algn="ctr"/>
              <a:r>
                <a:rPr lang="en-US" sz="1000" b="1">
                  <a:latin typeface="Arial "/>
                  <a:cs typeface="Arial"/>
                </a:rPr>
                <a:t>Declaring &amp; changing specializations</a:t>
              </a:r>
              <a:endParaRPr lang="en-US" sz="1400">
                <a:latin typeface="Arial "/>
              </a:endParaRPr>
            </a:p>
          </p:txBody>
        </p:sp>
      </p:grpSp>
      <p:grpSp>
        <p:nvGrpSpPr>
          <p:cNvPr id="61" name="Group 60">
            <a:extLst>
              <a:ext uri="{FF2B5EF4-FFF2-40B4-BE49-F238E27FC236}">
                <a16:creationId xmlns:a16="http://schemas.microsoft.com/office/drawing/2014/main" id="{DDC597BE-C648-48F7-9BFF-FA4FA5BF88BC}"/>
              </a:ext>
            </a:extLst>
          </p:cNvPr>
          <p:cNvGrpSpPr/>
          <p:nvPr/>
        </p:nvGrpSpPr>
        <p:grpSpPr>
          <a:xfrm>
            <a:off x="1953437" y="3820095"/>
            <a:ext cx="1324826" cy="907782"/>
            <a:chOff x="2337311" y="3429000"/>
            <a:chExt cx="1324826" cy="822560"/>
          </a:xfrm>
        </p:grpSpPr>
        <p:pic>
          <p:nvPicPr>
            <p:cNvPr id="62" name="Picture 61">
              <a:extLst>
                <a:ext uri="{FF2B5EF4-FFF2-40B4-BE49-F238E27FC236}">
                  <a16:creationId xmlns:a16="http://schemas.microsoft.com/office/drawing/2014/main" id="{7200DA0F-C560-4F5C-9D50-E2F5D9E362A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37169" y="3429000"/>
              <a:ext cx="459163" cy="459163"/>
            </a:xfrm>
            <a:prstGeom prst="rect">
              <a:avLst/>
            </a:prstGeom>
          </p:spPr>
        </p:pic>
        <p:sp>
          <p:nvSpPr>
            <p:cNvPr id="63" name="TextBox 62">
              <a:extLst>
                <a:ext uri="{FF2B5EF4-FFF2-40B4-BE49-F238E27FC236}">
                  <a16:creationId xmlns:a16="http://schemas.microsoft.com/office/drawing/2014/main" id="{DD038DAC-9A30-4B3C-87FF-FD491D6C6C32}"/>
                </a:ext>
              </a:extLst>
            </p:cNvPr>
            <p:cNvSpPr txBox="1"/>
            <p:nvPr/>
          </p:nvSpPr>
          <p:spPr>
            <a:xfrm>
              <a:off x="2337311" y="3749571"/>
              <a:ext cx="1324826" cy="501989"/>
            </a:xfrm>
            <a:prstGeom prst="rect">
              <a:avLst/>
            </a:prstGeom>
            <a:noFill/>
          </p:spPr>
          <p:txBody>
            <a:bodyPr wrap="square" lIns="91440" tIns="45720" rIns="91440" bIns="45720" rtlCol="0" anchor="t">
              <a:spAutoFit/>
            </a:bodyPr>
            <a:lstStyle/>
            <a:p>
              <a:pPr algn="ctr"/>
              <a:r>
                <a:rPr lang="en-US" sz="1000" b="1">
                  <a:latin typeface="Arial "/>
                  <a:cs typeface="Calibri"/>
                </a:rPr>
                <a:t>Paid Deposit Display in Workday</a:t>
              </a:r>
              <a:endParaRPr lang="en-US" sz="1400">
                <a:latin typeface="Arial "/>
              </a:endParaRPr>
            </a:p>
          </p:txBody>
        </p:sp>
      </p:grpSp>
      <p:pic>
        <p:nvPicPr>
          <p:cNvPr id="9" name="Picture 8" descr="A blue and white pen and paper&#10;&#10;Description automatically generated">
            <a:extLst>
              <a:ext uri="{FF2B5EF4-FFF2-40B4-BE49-F238E27FC236}">
                <a16:creationId xmlns:a16="http://schemas.microsoft.com/office/drawing/2014/main" id="{35CCD39D-EF15-30CF-3547-9ADFFA605D76}"/>
              </a:ext>
            </a:extLst>
          </p:cNvPr>
          <p:cNvPicPr>
            <a:picLocks noChangeAspect="1"/>
          </p:cNvPicPr>
          <p:nvPr/>
        </p:nvPicPr>
        <p:blipFill>
          <a:blip r:embed="rId12"/>
          <a:stretch>
            <a:fillRect/>
          </a:stretch>
        </p:blipFill>
        <p:spPr>
          <a:xfrm>
            <a:off x="2305050" y="5278527"/>
            <a:ext cx="466322" cy="465115"/>
          </a:xfrm>
          <a:prstGeom prst="rect">
            <a:avLst/>
          </a:prstGeom>
        </p:spPr>
      </p:pic>
      <p:grpSp>
        <p:nvGrpSpPr>
          <p:cNvPr id="57" name="Group 56">
            <a:extLst>
              <a:ext uri="{FF2B5EF4-FFF2-40B4-BE49-F238E27FC236}">
                <a16:creationId xmlns:a16="http://schemas.microsoft.com/office/drawing/2014/main" id="{C6A6343A-F982-4549-9ABC-2CB8A9901D5C}"/>
              </a:ext>
            </a:extLst>
          </p:cNvPr>
          <p:cNvGrpSpPr/>
          <p:nvPr/>
        </p:nvGrpSpPr>
        <p:grpSpPr>
          <a:xfrm>
            <a:off x="10069253" y="2563315"/>
            <a:ext cx="1033650" cy="1039858"/>
            <a:chOff x="11065458" y="3322762"/>
            <a:chExt cx="1033650" cy="1039858"/>
          </a:xfrm>
        </p:grpSpPr>
        <p:pic>
          <p:nvPicPr>
            <p:cNvPr id="59" name="Picture 58">
              <a:extLst>
                <a:ext uri="{FF2B5EF4-FFF2-40B4-BE49-F238E27FC236}">
                  <a16:creationId xmlns:a16="http://schemas.microsoft.com/office/drawing/2014/main" id="{469402D9-EE39-4BC6-A69F-F282432026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330823" y="3322762"/>
              <a:ext cx="502920" cy="502920"/>
            </a:xfrm>
            <a:prstGeom prst="rect">
              <a:avLst/>
            </a:prstGeom>
          </p:spPr>
        </p:pic>
        <p:sp>
          <p:nvSpPr>
            <p:cNvPr id="60" name="TextBox 59">
              <a:extLst>
                <a:ext uri="{FF2B5EF4-FFF2-40B4-BE49-F238E27FC236}">
                  <a16:creationId xmlns:a16="http://schemas.microsoft.com/office/drawing/2014/main" id="{3A8C3583-EB3E-4874-AEC6-732D06539A4F}"/>
                </a:ext>
              </a:extLst>
            </p:cNvPr>
            <p:cNvSpPr txBox="1"/>
            <p:nvPr/>
          </p:nvSpPr>
          <p:spPr>
            <a:xfrm>
              <a:off x="11065458" y="3654734"/>
              <a:ext cx="1033650" cy="707886"/>
            </a:xfrm>
            <a:prstGeom prst="rect">
              <a:avLst/>
            </a:prstGeom>
            <a:noFill/>
          </p:spPr>
          <p:txBody>
            <a:bodyPr wrap="square" lIns="91440" tIns="45720" rIns="91440" bIns="45720" rtlCol="0" anchor="t">
              <a:spAutoFit/>
            </a:bodyPr>
            <a:lstStyle/>
            <a:p>
              <a:pPr algn="ctr"/>
              <a:r>
                <a:rPr lang="en-US" sz="1000" b="1" dirty="0">
                  <a:latin typeface="Arial "/>
                </a:rPr>
                <a:t>Graduation Application Opens for May 2025</a:t>
              </a:r>
              <a:endParaRPr lang="en-US" sz="1400" dirty="0">
                <a:latin typeface="Arial "/>
              </a:endParaRPr>
            </a:p>
          </p:txBody>
        </p:sp>
      </p:grpSp>
      <p:pic>
        <p:nvPicPr>
          <p:cNvPr id="75" name="Picture 74" descr="A blue and white pen and paper&#10;&#10;Description automatically generated">
            <a:extLst>
              <a:ext uri="{FF2B5EF4-FFF2-40B4-BE49-F238E27FC236}">
                <a16:creationId xmlns:a16="http://schemas.microsoft.com/office/drawing/2014/main" id="{7BE49EBC-04D7-4401-B8EE-0E5C9C8BB62E}"/>
              </a:ext>
            </a:extLst>
          </p:cNvPr>
          <p:cNvPicPr>
            <a:picLocks noChangeAspect="1"/>
          </p:cNvPicPr>
          <p:nvPr/>
        </p:nvPicPr>
        <p:blipFill>
          <a:blip r:embed="rId12"/>
          <a:stretch>
            <a:fillRect/>
          </a:stretch>
        </p:blipFill>
        <p:spPr>
          <a:xfrm>
            <a:off x="2509647" y="2034544"/>
            <a:ext cx="466322" cy="465115"/>
          </a:xfrm>
          <a:prstGeom prst="rect">
            <a:avLst/>
          </a:prstGeom>
        </p:spPr>
      </p:pic>
      <p:sp>
        <p:nvSpPr>
          <p:cNvPr id="80" name="TextBox 79">
            <a:extLst>
              <a:ext uri="{FF2B5EF4-FFF2-40B4-BE49-F238E27FC236}">
                <a16:creationId xmlns:a16="http://schemas.microsoft.com/office/drawing/2014/main" id="{5F71714C-BDE5-475A-8EDC-2A2A79F7419B}"/>
              </a:ext>
            </a:extLst>
          </p:cNvPr>
          <p:cNvSpPr txBox="1"/>
          <p:nvPr/>
        </p:nvSpPr>
        <p:spPr>
          <a:xfrm>
            <a:off x="2039544" y="2392116"/>
            <a:ext cx="1451520" cy="400110"/>
          </a:xfrm>
          <a:prstGeom prst="rect">
            <a:avLst/>
          </a:prstGeom>
          <a:noFill/>
        </p:spPr>
        <p:txBody>
          <a:bodyPr wrap="square" rtlCol="0">
            <a:spAutoFit/>
          </a:bodyPr>
          <a:lstStyle/>
          <a:p>
            <a:pPr algn="ctr"/>
            <a:r>
              <a:rPr lang="en-US" sz="1000" b="1">
                <a:latin typeface="Arial "/>
              </a:rPr>
              <a:t>Student Academic Records in Workday</a:t>
            </a:r>
          </a:p>
        </p:txBody>
      </p:sp>
      <p:grpSp>
        <p:nvGrpSpPr>
          <p:cNvPr id="18" name="Group 17">
            <a:extLst>
              <a:ext uri="{FF2B5EF4-FFF2-40B4-BE49-F238E27FC236}">
                <a16:creationId xmlns:a16="http://schemas.microsoft.com/office/drawing/2014/main" id="{0EC5FB8A-6670-88A3-E95A-DF318F2121AA}"/>
              </a:ext>
            </a:extLst>
          </p:cNvPr>
          <p:cNvGrpSpPr/>
          <p:nvPr/>
        </p:nvGrpSpPr>
        <p:grpSpPr>
          <a:xfrm>
            <a:off x="5536284" y="1711391"/>
            <a:ext cx="1033650" cy="818577"/>
            <a:chOff x="5455004" y="1792671"/>
            <a:chExt cx="1033650" cy="818577"/>
          </a:xfrm>
        </p:grpSpPr>
        <p:pic>
          <p:nvPicPr>
            <p:cNvPr id="13" name="Picture 12" descr="A blue and white pencil and a circle&#10;&#10;Description automatically generated">
              <a:extLst>
                <a:ext uri="{FF2B5EF4-FFF2-40B4-BE49-F238E27FC236}">
                  <a16:creationId xmlns:a16="http://schemas.microsoft.com/office/drawing/2014/main" id="{16F4AE67-DF26-9696-363B-CD42B2D0F35C}"/>
                </a:ext>
              </a:extLst>
            </p:cNvPr>
            <p:cNvPicPr>
              <a:picLocks noChangeAspect="1"/>
            </p:cNvPicPr>
            <p:nvPr/>
          </p:nvPicPr>
          <p:blipFill>
            <a:blip r:embed="rId13"/>
            <a:stretch>
              <a:fillRect/>
            </a:stretch>
          </p:blipFill>
          <p:spPr>
            <a:xfrm>
              <a:off x="5734050" y="1792671"/>
              <a:ext cx="461142" cy="461142"/>
            </a:xfrm>
            <a:prstGeom prst="rect">
              <a:avLst/>
            </a:prstGeom>
          </p:spPr>
        </p:pic>
        <p:sp>
          <p:nvSpPr>
            <p:cNvPr id="17" name="TextBox 16">
              <a:extLst>
                <a:ext uri="{FF2B5EF4-FFF2-40B4-BE49-F238E27FC236}">
                  <a16:creationId xmlns:a16="http://schemas.microsoft.com/office/drawing/2014/main" id="{CE59D0D6-AD83-ECCF-E87E-9A2748E45D41}"/>
                </a:ext>
              </a:extLst>
            </p:cNvPr>
            <p:cNvSpPr txBox="1"/>
            <p:nvPr/>
          </p:nvSpPr>
          <p:spPr>
            <a:xfrm>
              <a:off x="5455004" y="2211138"/>
              <a:ext cx="1033650" cy="400110"/>
            </a:xfrm>
            <a:prstGeom prst="rect">
              <a:avLst/>
            </a:prstGeom>
            <a:noFill/>
          </p:spPr>
          <p:txBody>
            <a:bodyPr wrap="square" lIns="91440" tIns="45720" rIns="91440" bIns="45720" rtlCol="0" anchor="t">
              <a:spAutoFit/>
            </a:bodyPr>
            <a:lstStyle/>
            <a:p>
              <a:pPr algn="ctr"/>
              <a:r>
                <a:rPr lang="en-US" sz="1000" b="1">
                  <a:latin typeface="Arial "/>
                </a:rPr>
                <a:t>Transcripts &amp; Letters</a:t>
              </a:r>
              <a:endParaRPr lang="en-US" sz="1400">
                <a:latin typeface="Arial "/>
              </a:endParaRPr>
            </a:p>
          </p:txBody>
        </p:sp>
      </p:grpSp>
      <p:grpSp>
        <p:nvGrpSpPr>
          <p:cNvPr id="32" name="Group 31">
            <a:extLst>
              <a:ext uri="{FF2B5EF4-FFF2-40B4-BE49-F238E27FC236}">
                <a16:creationId xmlns:a16="http://schemas.microsoft.com/office/drawing/2014/main" id="{6184BEBC-28AC-BDE0-91A7-677F370B38DA}"/>
              </a:ext>
            </a:extLst>
          </p:cNvPr>
          <p:cNvGrpSpPr/>
          <p:nvPr/>
        </p:nvGrpSpPr>
        <p:grpSpPr>
          <a:xfrm>
            <a:off x="8100289" y="4520308"/>
            <a:ext cx="1294326" cy="620876"/>
            <a:chOff x="8100289" y="3941188"/>
            <a:chExt cx="1294326" cy="620876"/>
          </a:xfrm>
        </p:grpSpPr>
        <p:pic>
          <p:nvPicPr>
            <p:cNvPr id="20" name="Picture 19">
              <a:extLst>
                <a:ext uri="{FF2B5EF4-FFF2-40B4-BE49-F238E27FC236}">
                  <a16:creationId xmlns:a16="http://schemas.microsoft.com/office/drawing/2014/main" id="{5F1D3B91-C582-566A-FBA1-C97949E4180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498381" y="3941188"/>
              <a:ext cx="502920" cy="502920"/>
            </a:xfrm>
            <a:prstGeom prst="rect">
              <a:avLst/>
            </a:prstGeom>
          </p:spPr>
        </p:pic>
        <p:sp>
          <p:nvSpPr>
            <p:cNvPr id="25" name="TextBox 24">
              <a:extLst>
                <a:ext uri="{FF2B5EF4-FFF2-40B4-BE49-F238E27FC236}">
                  <a16:creationId xmlns:a16="http://schemas.microsoft.com/office/drawing/2014/main" id="{2ED9A1B4-DF61-7442-80B0-A617C7CF986D}"/>
                </a:ext>
              </a:extLst>
            </p:cNvPr>
            <p:cNvSpPr txBox="1"/>
            <p:nvPr/>
          </p:nvSpPr>
          <p:spPr>
            <a:xfrm>
              <a:off x="8100289" y="4315843"/>
              <a:ext cx="1294326" cy="246221"/>
            </a:xfrm>
            <a:prstGeom prst="rect">
              <a:avLst/>
            </a:prstGeom>
            <a:noFill/>
          </p:spPr>
          <p:txBody>
            <a:bodyPr wrap="square" lIns="91440" tIns="45720" rIns="91440" bIns="45720" rtlCol="0" anchor="t">
              <a:spAutoFit/>
            </a:bodyPr>
            <a:lstStyle/>
            <a:p>
              <a:pPr algn="ctr"/>
              <a:r>
                <a:rPr lang="en-US" sz="1000" b="1">
                  <a:latin typeface="Arial "/>
                </a:rPr>
                <a:t>Award Payouts</a:t>
              </a:r>
              <a:endParaRPr lang="en-US" sz="1400">
                <a:latin typeface="Arial "/>
              </a:endParaRPr>
            </a:p>
          </p:txBody>
        </p:sp>
      </p:grpSp>
      <p:grpSp>
        <p:nvGrpSpPr>
          <p:cNvPr id="34" name="Group 33">
            <a:extLst>
              <a:ext uri="{FF2B5EF4-FFF2-40B4-BE49-F238E27FC236}">
                <a16:creationId xmlns:a16="http://schemas.microsoft.com/office/drawing/2014/main" id="{671D3391-1041-EC37-14DD-302D5195AED8}"/>
              </a:ext>
            </a:extLst>
          </p:cNvPr>
          <p:cNvGrpSpPr/>
          <p:nvPr/>
        </p:nvGrpSpPr>
        <p:grpSpPr>
          <a:xfrm>
            <a:off x="4104733" y="3807795"/>
            <a:ext cx="1275666" cy="781571"/>
            <a:chOff x="2263568" y="3451273"/>
            <a:chExt cx="1275666" cy="708199"/>
          </a:xfrm>
        </p:grpSpPr>
        <p:pic>
          <p:nvPicPr>
            <p:cNvPr id="35" name="Picture 34">
              <a:extLst>
                <a:ext uri="{FF2B5EF4-FFF2-40B4-BE49-F238E27FC236}">
                  <a16:creationId xmlns:a16="http://schemas.microsoft.com/office/drawing/2014/main" id="{6BFB3F87-79F1-6BA0-661A-E06DFE87D7A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675717" y="3451273"/>
              <a:ext cx="459163" cy="459163"/>
            </a:xfrm>
            <a:prstGeom prst="rect">
              <a:avLst/>
            </a:prstGeom>
          </p:spPr>
        </p:pic>
        <p:sp>
          <p:nvSpPr>
            <p:cNvPr id="40" name="TextBox 39">
              <a:extLst>
                <a:ext uri="{FF2B5EF4-FFF2-40B4-BE49-F238E27FC236}">
                  <a16:creationId xmlns:a16="http://schemas.microsoft.com/office/drawing/2014/main" id="{2AF22FF7-8589-B762-1408-4BFC2B66B0E2}"/>
                </a:ext>
              </a:extLst>
            </p:cNvPr>
            <p:cNvSpPr txBox="1"/>
            <p:nvPr/>
          </p:nvSpPr>
          <p:spPr>
            <a:xfrm>
              <a:off x="2263568" y="3782980"/>
              <a:ext cx="1275666" cy="376492"/>
            </a:xfrm>
            <a:prstGeom prst="rect">
              <a:avLst/>
            </a:prstGeom>
            <a:noFill/>
          </p:spPr>
          <p:txBody>
            <a:bodyPr wrap="square" lIns="91440" tIns="45720" rIns="91440" bIns="45720" rtlCol="0" anchor="t">
              <a:spAutoFit/>
            </a:bodyPr>
            <a:lstStyle/>
            <a:p>
              <a:pPr algn="ctr"/>
              <a:r>
                <a:rPr lang="en-US" sz="1000" b="1">
                  <a:latin typeface="Arial "/>
                  <a:cs typeface="Calibri"/>
                </a:rPr>
                <a:t>Student Direct Stream Available</a:t>
              </a:r>
              <a:endParaRPr lang="en-US" sz="1400">
                <a:latin typeface="Arial "/>
              </a:endParaRPr>
            </a:p>
          </p:txBody>
        </p:sp>
      </p:grpSp>
      <p:grpSp>
        <p:nvGrpSpPr>
          <p:cNvPr id="43" name="Group 42">
            <a:extLst>
              <a:ext uri="{FF2B5EF4-FFF2-40B4-BE49-F238E27FC236}">
                <a16:creationId xmlns:a16="http://schemas.microsoft.com/office/drawing/2014/main" id="{33388076-3A91-4F13-E53A-D96A61966E7B}"/>
              </a:ext>
            </a:extLst>
          </p:cNvPr>
          <p:cNvGrpSpPr/>
          <p:nvPr/>
        </p:nvGrpSpPr>
        <p:grpSpPr>
          <a:xfrm>
            <a:off x="5721812" y="4410022"/>
            <a:ext cx="1294839" cy="944652"/>
            <a:chOff x="2263568" y="3429000"/>
            <a:chExt cx="1294839" cy="855970"/>
          </a:xfrm>
        </p:grpSpPr>
        <p:pic>
          <p:nvPicPr>
            <p:cNvPr id="44" name="Picture 43">
              <a:extLst>
                <a:ext uri="{FF2B5EF4-FFF2-40B4-BE49-F238E27FC236}">
                  <a16:creationId xmlns:a16="http://schemas.microsoft.com/office/drawing/2014/main" id="{26905796-7C39-D86C-8C5B-FA80BD9091A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37169" y="3429000"/>
              <a:ext cx="459163" cy="459163"/>
            </a:xfrm>
            <a:prstGeom prst="rect">
              <a:avLst/>
            </a:prstGeom>
          </p:spPr>
        </p:pic>
        <p:sp>
          <p:nvSpPr>
            <p:cNvPr id="72" name="TextBox 71">
              <a:extLst>
                <a:ext uri="{FF2B5EF4-FFF2-40B4-BE49-F238E27FC236}">
                  <a16:creationId xmlns:a16="http://schemas.microsoft.com/office/drawing/2014/main" id="{C4A2DFC9-23CC-D125-AD69-A13FA64147B5}"/>
                </a:ext>
              </a:extLst>
            </p:cNvPr>
            <p:cNvSpPr txBox="1"/>
            <p:nvPr/>
          </p:nvSpPr>
          <p:spPr>
            <a:xfrm>
              <a:off x="2263568" y="3782980"/>
              <a:ext cx="1294839" cy="501990"/>
            </a:xfrm>
            <a:prstGeom prst="rect">
              <a:avLst/>
            </a:prstGeom>
            <a:noFill/>
          </p:spPr>
          <p:txBody>
            <a:bodyPr wrap="square" lIns="91440" tIns="45720" rIns="91440" bIns="45720" rtlCol="0" anchor="t">
              <a:spAutoFit/>
            </a:bodyPr>
            <a:lstStyle/>
            <a:p>
              <a:pPr algn="ctr"/>
              <a:r>
                <a:rPr lang="en-US" sz="1000" b="1">
                  <a:latin typeface="Arial "/>
                  <a:cs typeface="Calibri"/>
                </a:rPr>
                <a:t>Assessed Tuition &amp; Fees for 2024-25</a:t>
              </a:r>
              <a:endParaRPr lang="en-US" sz="1400">
                <a:latin typeface="Arial "/>
                <a:cs typeface="Calibri" panose="020F0502020204030204"/>
              </a:endParaRPr>
            </a:p>
          </p:txBody>
        </p:sp>
      </p:grpSp>
      <p:grpSp>
        <p:nvGrpSpPr>
          <p:cNvPr id="73" name="Group 72">
            <a:extLst>
              <a:ext uri="{FF2B5EF4-FFF2-40B4-BE49-F238E27FC236}">
                <a16:creationId xmlns:a16="http://schemas.microsoft.com/office/drawing/2014/main" id="{B000F7AA-B81C-E0F4-0DCE-8CECA6931254}"/>
              </a:ext>
            </a:extLst>
          </p:cNvPr>
          <p:cNvGrpSpPr/>
          <p:nvPr/>
        </p:nvGrpSpPr>
        <p:grpSpPr>
          <a:xfrm>
            <a:off x="6919888" y="3820089"/>
            <a:ext cx="1337117" cy="944652"/>
            <a:chOff x="2423342" y="3429000"/>
            <a:chExt cx="1337117" cy="855969"/>
          </a:xfrm>
        </p:grpSpPr>
        <p:pic>
          <p:nvPicPr>
            <p:cNvPr id="74" name="Picture 73">
              <a:extLst>
                <a:ext uri="{FF2B5EF4-FFF2-40B4-BE49-F238E27FC236}">
                  <a16:creationId xmlns:a16="http://schemas.microsoft.com/office/drawing/2014/main" id="{B1DF3A00-070E-8EFC-480F-27D08C742DC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47782" y="3429000"/>
              <a:ext cx="459163" cy="459163"/>
            </a:xfrm>
            <a:prstGeom prst="rect">
              <a:avLst/>
            </a:prstGeom>
          </p:spPr>
        </p:pic>
        <p:sp>
          <p:nvSpPr>
            <p:cNvPr id="76" name="TextBox 75">
              <a:extLst>
                <a:ext uri="{FF2B5EF4-FFF2-40B4-BE49-F238E27FC236}">
                  <a16:creationId xmlns:a16="http://schemas.microsoft.com/office/drawing/2014/main" id="{FEDD99E3-886B-4831-EEBE-6334470D4D6D}"/>
                </a:ext>
              </a:extLst>
            </p:cNvPr>
            <p:cNvSpPr txBox="1"/>
            <p:nvPr/>
          </p:nvSpPr>
          <p:spPr>
            <a:xfrm>
              <a:off x="2423342" y="3782980"/>
              <a:ext cx="1337117" cy="501989"/>
            </a:xfrm>
            <a:prstGeom prst="rect">
              <a:avLst/>
            </a:prstGeom>
            <a:noFill/>
          </p:spPr>
          <p:txBody>
            <a:bodyPr wrap="square" lIns="91440" tIns="45720" rIns="91440" bIns="45720" rtlCol="0" anchor="t">
              <a:spAutoFit/>
            </a:bodyPr>
            <a:lstStyle/>
            <a:p>
              <a:pPr algn="ctr"/>
              <a:r>
                <a:rPr lang="en-US" sz="1000" b="1" dirty="0">
                  <a:latin typeface="Arial "/>
                  <a:cs typeface="Calibri"/>
                </a:rPr>
                <a:t>Payments for 2024-25 Tuition Accepted</a:t>
              </a:r>
              <a:endParaRPr lang="en-US" sz="1400" dirty="0">
                <a:latin typeface="Arial "/>
              </a:endParaRPr>
            </a:p>
          </p:txBody>
        </p:sp>
      </p:grpSp>
      <p:grpSp>
        <p:nvGrpSpPr>
          <p:cNvPr id="3" name="Group 2">
            <a:extLst>
              <a:ext uri="{FF2B5EF4-FFF2-40B4-BE49-F238E27FC236}">
                <a16:creationId xmlns:a16="http://schemas.microsoft.com/office/drawing/2014/main" id="{77FB75CF-56AE-BF8A-3DE4-0EA21C1BE8E3}"/>
              </a:ext>
            </a:extLst>
          </p:cNvPr>
          <p:cNvGrpSpPr/>
          <p:nvPr/>
        </p:nvGrpSpPr>
        <p:grpSpPr>
          <a:xfrm>
            <a:off x="2620653" y="3104663"/>
            <a:ext cx="1189257" cy="708753"/>
            <a:chOff x="3912312" y="2070334"/>
            <a:chExt cx="1189257" cy="708753"/>
          </a:xfrm>
        </p:grpSpPr>
        <p:pic>
          <p:nvPicPr>
            <p:cNvPr id="6" name="Picture 5">
              <a:extLst>
                <a:ext uri="{FF2B5EF4-FFF2-40B4-BE49-F238E27FC236}">
                  <a16:creationId xmlns:a16="http://schemas.microsoft.com/office/drawing/2014/main" id="{DD316BFD-09C2-A36F-1DC2-302698A77CA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223506" y="2070334"/>
              <a:ext cx="502920" cy="502920"/>
            </a:xfrm>
            <a:prstGeom prst="rect">
              <a:avLst/>
            </a:prstGeom>
          </p:spPr>
        </p:pic>
        <p:sp>
          <p:nvSpPr>
            <p:cNvPr id="14" name="TextBox 13">
              <a:extLst>
                <a:ext uri="{FF2B5EF4-FFF2-40B4-BE49-F238E27FC236}">
                  <a16:creationId xmlns:a16="http://schemas.microsoft.com/office/drawing/2014/main" id="{678CE341-B10A-C90E-2385-6D34ED4198E9}"/>
                </a:ext>
              </a:extLst>
            </p:cNvPr>
            <p:cNvSpPr txBox="1"/>
            <p:nvPr/>
          </p:nvSpPr>
          <p:spPr>
            <a:xfrm>
              <a:off x="3912312" y="2378977"/>
              <a:ext cx="1189257" cy="400110"/>
            </a:xfrm>
            <a:prstGeom prst="rect">
              <a:avLst/>
            </a:prstGeom>
            <a:noFill/>
          </p:spPr>
          <p:txBody>
            <a:bodyPr wrap="square" lIns="91440" tIns="45720" rIns="91440" bIns="45720" rtlCol="0" anchor="t">
              <a:spAutoFit/>
            </a:bodyPr>
            <a:lstStyle/>
            <a:p>
              <a:pPr algn="ctr"/>
              <a:r>
                <a:rPr lang="en-US" sz="1000" b="1">
                  <a:latin typeface="Arial "/>
                  <a:cs typeface="Arial"/>
                </a:rPr>
                <a:t>Course Section </a:t>
              </a:r>
              <a:endParaRPr lang="en-US" sz="1400">
                <a:latin typeface="Arial "/>
                <a:cs typeface="Calibri" panose="020F0502020204030204"/>
              </a:endParaRPr>
            </a:p>
            <a:p>
              <a:pPr algn="ctr"/>
              <a:r>
                <a:rPr lang="en-US" sz="1000" b="1">
                  <a:latin typeface="Arial "/>
                  <a:cs typeface="Arial"/>
                </a:rPr>
                <a:t>Details</a:t>
              </a:r>
              <a:endParaRPr lang="en-US" sz="1400">
                <a:latin typeface="Arial "/>
                <a:cs typeface="Calibri"/>
              </a:endParaRPr>
            </a:p>
          </p:txBody>
        </p:sp>
      </p:grpSp>
    </p:spTree>
    <p:extLst>
      <p:ext uri="{BB962C8B-B14F-4D97-AF65-F5344CB8AC3E}">
        <p14:creationId xmlns:p14="http://schemas.microsoft.com/office/powerpoint/2010/main" val="2584257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WORKDAY STUDENT TRAINING UPDATE</a:t>
            </a:r>
          </a:p>
        </p:txBody>
      </p:sp>
      <p:sp>
        <p:nvSpPr>
          <p:cNvPr id="15" name="Content Placeholder 2">
            <a:extLst>
              <a:ext uri="{FF2B5EF4-FFF2-40B4-BE49-F238E27FC236}">
                <a16:creationId xmlns:a16="http://schemas.microsoft.com/office/drawing/2014/main" id="{CA620140-69B8-4946-8471-050B33401B60}"/>
              </a:ext>
            </a:extLst>
          </p:cNvPr>
          <p:cNvSpPr txBox="1">
            <a:spLocks/>
          </p:cNvSpPr>
          <p:nvPr/>
        </p:nvSpPr>
        <p:spPr>
          <a:xfrm>
            <a:off x="1687707" y="1456385"/>
            <a:ext cx="9514703" cy="518233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Revised approach for L2 training based on learnings from L1 and feedback from community via CEPs</a:t>
            </a:r>
            <a:br>
              <a:rPr lang="en-US" sz="2000" dirty="0">
                <a:solidFill>
                  <a:srgbClr val="1F3864"/>
                </a:solidFill>
                <a:latin typeface="Arial" panose="020B0604020202020204" pitchFamily="34" charset="0"/>
                <a:ea typeface="Arial"/>
                <a:cs typeface="Arial" panose="020B0604020202020204" pitchFamily="34" charset="0"/>
              </a:rPr>
            </a:br>
            <a:endParaRPr lang="en-US" sz="2000" dirty="0">
              <a:solidFill>
                <a:srgbClr val="1F3864"/>
              </a:solidFill>
              <a:latin typeface="Arial" panose="020B0604020202020204" pitchFamily="34" charset="0"/>
              <a:ea typeface="Arial"/>
              <a:cs typeface="Arial" panose="020B0604020202020204" pitchFamily="34" charset="0"/>
            </a:endParaRPr>
          </a:p>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Focus will be on most common tasks, processes, and scenarios</a:t>
            </a:r>
          </a:p>
          <a:p>
            <a:pPr marL="342900" lvl="0" indent="-342900" algn="l">
              <a:lnSpc>
                <a:spcPct val="100000"/>
              </a:lnSpc>
              <a:spcBef>
                <a:spcPts val="0"/>
              </a:spcBef>
              <a:buFont typeface="Arial"/>
              <a:buChar char="•"/>
              <a:defRPr/>
            </a:pPr>
            <a:endParaRPr lang="en-US" sz="2000" dirty="0">
              <a:solidFill>
                <a:srgbClr val="1F3864"/>
              </a:solidFill>
              <a:latin typeface="Arial" panose="020B0604020202020204" pitchFamily="34" charset="0"/>
              <a:ea typeface="Arial"/>
              <a:cs typeface="Arial" panose="020B0604020202020204" pitchFamily="34" charset="0"/>
            </a:endParaRPr>
          </a:p>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Training will be practical, and hands-on where possible</a:t>
            </a:r>
          </a:p>
          <a:p>
            <a:pPr marL="342900" lvl="0" indent="-342900" algn="l">
              <a:lnSpc>
                <a:spcPct val="100000"/>
              </a:lnSpc>
              <a:spcBef>
                <a:spcPts val="0"/>
              </a:spcBef>
              <a:buFont typeface="Arial"/>
              <a:buChar char="•"/>
              <a:defRPr/>
            </a:pPr>
            <a:endParaRPr lang="en-US" sz="2000" dirty="0">
              <a:solidFill>
                <a:srgbClr val="1F3864"/>
              </a:solidFill>
              <a:latin typeface="Arial" panose="020B0604020202020204" pitchFamily="34" charset="0"/>
              <a:ea typeface="Arial"/>
              <a:cs typeface="Arial" panose="020B0604020202020204" pitchFamily="34" charset="0"/>
            </a:endParaRPr>
          </a:p>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Modules and tools are guided by community needs and preferences</a:t>
            </a:r>
          </a:p>
          <a:p>
            <a:pPr marL="342900" lvl="0" indent="-342900" algn="l">
              <a:lnSpc>
                <a:spcPct val="100000"/>
              </a:lnSpc>
              <a:spcBef>
                <a:spcPts val="0"/>
              </a:spcBef>
              <a:buFont typeface="Arial"/>
              <a:buChar char="•"/>
              <a:defRPr/>
            </a:pPr>
            <a:endParaRPr lang="en-US" sz="2000" dirty="0">
              <a:solidFill>
                <a:srgbClr val="1F3864"/>
              </a:solidFill>
              <a:latin typeface="Arial" panose="020B0604020202020204" pitchFamily="34" charset="0"/>
              <a:ea typeface="Arial"/>
              <a:cs typeface="Arial" panose="020B0604020202020204" pitchFamily="34" charset="0"/>
            </a:endParaRPr>
          </a:p>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Timeline will adhere to the academic cycle and first use of functionalities in the system</a:t>
            </a:r>
          </a:p>
          <a:p>
            <a:pPr marL="342900" lvl="0" indent="-342900" algn="l">
              <a:lnSpc>
                <a:spcPct val="100000"/>
              </a:lnSpc>
              <a:spcBef>
                <a:spcPts val="0"/>
              </a:spcBef>
              <a:buFont typeface="Arial"/>
              <a:buChar char="•"/>
              <a:defRPr/>
            </a:pPr>
            <a:endParaRPr lang="en-US" sz="2000" dirty="0">
              <a:solidFill>
                <a:srgbClr val="1F3864"/>
              </a:solidFill>
              <a:latin typeface="Arial" panose="020B0604020202020204" pitchFamily="34" charset="0"/>
              <a:ea typeface="Arial"/>
              <a:cs typeface="Arial" panose="020B0604020202020204" pitchFamily="34" charset="0"/>
            </a:endParaRPr>
          </a:p>
          <a:p>
            <a:pPr marL="342900" lvl="0" indent="-342900" algn="l">
              <a:lnSpc>
                <a:spcPct val="100000"/>
              </a:lnSpc>
              <a:spcBef>
                <a:spcPts val="0"/>
              </a:spcBef>
              <a:buFont typeface="Arial"/>
              <a:buChar char="•"/>
              <a:defRPr/>
            </a:pPr>
            <a:r>
              <a:rPr lang="en-US" sz="2000" dirty="0">
                <a:solidFill>
                  <a:srgbClr val="1F3864"/>
                </a:solidFill>
                <a:latin typeface="Arial" panose="020B0604020202020204" pitchFamily="34" charset="0"/>
                <a:ea typeface="Arial"/>
                <a:cs typeface="Arial" panose="020B0604020202020204" pitchFamily="34" charset="0"/>
              </a:rPr>
              <a:t>Training will reflect how the community uses the system rather than being delivered by functional area​</a:t>
            </a:r>
          </a:p>
          <a:p>
            <a:pPr algn="l">
              <a:lnSpc>
                <a:spcPct val="120000"/>
              </a:lnSpc>
            </a:pPr>
            <a:r>
              <a:rPr lang="en-US" sz="1900" b="1" dirty="0">
                <a:solidFill>
                  <a:srgbClr val="1F3864"/>
                </a:solidFill>
                <a:latin typeface="Arial" panose="020B0604020202020204" pitchFamily="34" charset="0"/>
                <a:cs typeface="Arial" panose="020B0604020202020204" pitchFamily="34" charset="0"/>
              </a:rPr>
              <a:t>Workday Student Reporting Course now available! Access the course here. </a:t>
            </a:r>
            <a:r>
              <a:rPr lang="en-US" sz="1900" b="1" dirty="0">
                <a:solidFill>
                  <a:srgbClr val="1F3864"/>
                </a:solidFill>
                <a:latin typeface="Arial" panose="020B0604020202020204" pitchFamily="34" charset="0"/>
                <a:cs typeface="Arial" panose="020B0604020202020204" pitchFamily="34" charset="0"/>
                <a:hlinkClick r:id="rId6"/>
              </a:rPr>
              <a:t>https://wpl.ubc.ca/browse/workday-stu/courses/workday-student-reports</a:t>
            </a:r>
            <a:endParaRPr lang="en-US" sz="1900" b="1" dirty="0">
              <a:solidFill>
                <a:srgbClr val="1F3864"/>
              </a:solidFill>
              <a:latin typeface="Arial" panose="020B0604020202020204" pitchFamily="34" charset="0"/>
              <a:cs typeface="Arial" panose="020B0604020202020204" pitchFamily="34" charset="0"/>
            </a:endParaRPr>
          </a:p>
          <a:p>
            <a:pPr algn="l">
              <a:lnSpc>
                <a:spcPct val="120000"/>
              </a:lnSpc>
            </a:pPr>
            <a:r>
              <a:rPr lang="en-US" sz="1900" b="1" dirty="0">
                <a:solidFill>
                  <a:srgbClr val="1F3864"/>
                </a:solidFill>
                <a:latin typeface="Arial" panose="020B0604020202020204" pitchFamily="34" charset="0"/>
                <a:cs typeface="Arial" panose="020B0604020202020204" pitchFamily="34" charset="0"/>
              </a:rPr>
              <a:t>To get an appetite of what to expect from Workday Student Training, we invite you to </a:t>
            </a:r>
            <a:r>
              <a:rPr lang="en-US" sz="1900" b="1" dirty="0">
                <a:solidFill>
                  <a:srgbClr val="1F3864"/>
                </a:solidFill>
                <a:latin typeface="Arial" panose="020B0604020202020204" pitchFamily="34" charset="0"/>
                <a:cs typeface="Arial" panose="020B0604020202020204" pitchFamily="34" charset="0"/>
                <a:hlinkClick r:id="rId7"/>
              </a:rPr>
              <a:t>enroll in the Workday Student Basics Canvas Course. </a:t>
            </a:r>
            <a:endParaRPr lang="en-US" sz="1900" b="1" dirty="0">
              <a:solidFill>
                <a:srgbClr val="1F3864"/>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3E10D56-25A4-4318-AEE5-A32BC772A5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913" y="2864829"/>
            <a:ext cx="1213209" cy="1182726"/>
          </a:xfrm>
          <a:prstGeom prst="rect">
            <a:avLst/>
          </a:prstGeom>
        </p:spPr>
      </p:pic>
    </p:spTree>
    <p:extLst>
      <p:ext uri="{BB962C8B-B14F-4D97-AF65-F5344CB8AC3E}">
        <p14:creationId xmlns:p14="http://schemas.microsoft.com/office/powerpoint/2010/main" val="277813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solidFill>
                <a:latin typeface="Arial"/>
                <a:cs typeface="Arial"/>
              </a:rPr>
              <a:t>AVAILABLE WORKDAY STUDENT TRAINING COURSES</a:t>
            </a:r>
          </a:p>
        </p:txBody>
      </p:sp>
      <p:sp>
        <p:nvSpPr>
          <p:cNvPr id="15" name="Content Placeholder 2">
            <a:extLst>
              <a:ext uri="{FF2B5EF4-FFF2-40B4-BE49-F238E27FC236}">
                <a16:creationId xmlns:a16="http://schemas.microsoft.com/office/drawing/2014/main" id="{CA620140-69B8-4946-8471-050B33401B60}"/>
              </a:ext>
            </a:extLst>
          </p:cNvPr>
          <p:cNvSpPr txBox="1">
            <a:spLocks/>
          </p:cNvSpPr>
          <p:nvPr/>
        </p:nvSpPr>
        <p:spPr>
          <a:xfrm>
            <a:off x="1759367" y="2296645"/>
            <a:ext cx="9514703" cy="51823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71450" lvl="0" indent="-171450" algn="l">
              <a:lnSpc>
                <a:spcPct val="200000"/>
              </a:lnSpc>
              <a:spcBef>
                <a:spcPts val="0"/>
              </a:spcBef>
              <a:buFont typeface="Arial" panose="020B0604020202020204" pitchFamily="34" charset="0"/>
              <a:buChar char="•"/>
              <a:defRPr/>
            </a:pPr>
            <a:r>
              <a:rPr lang="en-US" sz="2000">
                <a:latin typeface="Arial" panose="020B0604020202020204" pitchFamily="34" charset="0"/>
                <a:cs typeface="Arial" panose="020B0604020202020204" pitchFamily="34" charset="0"/>
                <a:hlinkClick r:id="rId6"/>
              </a:rPr>
              <a:t>Enroll in the Workday Student Basics Course</a:t>
            </a:r>
            <a:endParaRPr lang="en-US" sz="2000">
              <a:latin typeface="Arial" panose="020B0604020202020204" pitchFamily="34" charset="0"/>
              <a:cs typeface="Arial" panose="020B0604020202020204" pitchFamily="34" charset="0"/>
              <a:hlinkClick r:id="rId7"/>
            </a:endParaRPr>
          </a:p>
          <a:p>
            <a:pPr marL="171450" lvl="0" indent="-171450" algn="l">
              <a:lnSpc>
                <a:spcPct val="200000"/>
              </a:lnSpc>
              <a:spcBef>
                <a:spcPts val="0"/>
              </a:spcBef>
              <a:buFont typeface="Arial" panose="020B0604020202020204" pitchFamily="34" charset="0"/>
              <a:buChar char="•"/>
              <a:defRPr/>
            </a:pPr>
            <a:r>
              <a:rPr lang="en-US" sz="2000">
                <a:latin typeface="Arial" panose="020B0604020202020204" pitchFamily="34" charset="0"/>
                <a:cs typeface="Arial" panose="020B0604020202020204" pitchFamily="34" charset="0"/>
                <a:hlinkClick r:id="rId7"/>
              </a:rPr>
              <a:t>Enroll in the Workday Student Reporting Course here. </a:t>
            </a:r>
            <a:endParaRPr lang="en-US" sz="2000">
              <a:latin typeface="Arial" panose="020B0604020202020204" pitchFamily="34" charset="0"/>
              <a:cs typeface="Arial" panose="020B0604020202020204" pitchFamily="34" charset="0"/>
              <a:hlinkClick r:id="rId8"/>
            </a:endParaRPr>
          </a:p>
          <a:p>
            <a:pPr marL="171450" lvl="0" indent="-171450" algn="l">
              <a:lnSpc>
                <a:spcPct val="200000"/>
              </a:lnSpc>
              <a:spcBef>
                <a:spcPts val="0"/>
              </a:spcBef>
              <a:buFont typeface="Arial" panose="020B0604020202020204" pitchFamily="34" charset="0"/>
              <a:buChar char="•"/>
              <a:defRPr/>
            </a:pPr>
            <a:r>
              <a:rPr lang="en-US" sz="2000">
                <a:latin typeface="Arial" panose="020B0604020202020204" pitchFamily="34" charset="0"/>
                <a:cs typeface="Arial" panose="020B0604020202020204" pitchFamily="34" charset="0"/>
                <a:hlinkClick r:id="rId8"/>
              </a:rPr>
              <a:t>Enroll in the Admissions Basics course here.</a:t>
            </a:r>
            <a:endParaRPr lang="en-US" sz="2000">
              <a:latin typeface="Arial" panose="020B0604020202020204" pitchFamily="34" charset="0"/>
              <a:cs typeface="Arial" panose="020B0604020202020204" pitchFamily="34" charset="0"/>
            </a:endParaRPr>
          </a:p>
          <a:p>
            <a:pPr marL="171450" lvl="0" indent="-171450" algn="l">
              <a:lnSpc>
                <a:spcPct val="200000"/>
              </a:lnSpc>
              <a:spcBef>
                <a:spcPts val="0"/>
              </a:spcBef>
              <a:buFont typeface="Arial" panose="020B0604020202020204" pitchFamily="34" charset="0"/>
              <a:buChar char="•"/>
              <a:defRPr/>
            </a:pPr>
            <a:r>
              <a:rPr lang="en-US" sz="2000">
                <a:latin typeface="Arial" panose="020B0604020202020204" pitchFamily="34" charset="0"/>
                <a:cs typeface="Arial" panose="020B0604020202020204" pitchFamily="34" charset="0"/>
                <a:hlinkClick r:id="rId9"/>
              </a:rPr>
              <a:t>Enroll in the Admissions for XAMS Users course here.</a:t>
            </a:r>
            <a:endParaRPr lang="en-US" sz="2000">
              <a:highlight>
                <a:srgbClr val="FFFF00"/>
              </a:highligh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3E10D56-25A4-4318-AEE5-A32BC772A55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913" y="2864829"/>
            <a:ext cx="1213209" cy="1182726"/>
          </a:xfrm>
          <a:prstGeom prst="rect">
            <a:avLst/>
          </a:prstGeom>
        </p:spPr>
      </p:pic>
    </p:spTree>
    <p:extLst>
      <p:ext uri="{BB962C8B-B14F-4D97-AF65-F5344CB8AC3E}">
        <p14:creationId xmlns:p14="http://schemas.microsoft.com/office/powerpoint/2010/main" val="355010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F6A2663-6E32-47F9-8987-A279F8B95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4" y="0"/>
            <a:ext cx="12277343" cy="6912385"/>
          </a:xfrm>
          <a:prstGeom prst="rect">
            <a:avLst/>
          </a:prstGeom>
        </p:spPr>
      </p:pic>
      <p:sp>
        <p:nvSpPr>
          <p:cNvPr id="3" name="Content Placeholder 2">
            <a:extLst>
              <a:ext uri="{FF2B5EF4-FFF2-40B4-BE49-F238E27FC236}">
                <a16:creationId xmlns:a16="http://schemas.microsoft.com/office/drawing/2014/main" id="{29BFBB24-CA11-441B-BC69-2B7065B659A0}"/>
              </a:ext>
            </a:extLst>
          </p:cNvPr>
          <p:cNvSpPr>
            <a:spLocks noGrp="1"/>
          </p:cNvSpPr>
          <p:nvPr>
            <p:ph idx="1"/>
          </p:nvPr>
        </p:nvSpPr>
        <p:spPr>
          <a:xfrm>
            <a:off x="838199" y="1269015"/>
            <a:ext cx="10740529" cy="4990596"/>
          </a:xfrm>
        </p:spPr>
        <p:txBody>
          <a:bodyPr vert="horz" lIns="91440" tIns="45720" rIns="91440" bIns="45720" rtlCol="0" anchor="t">
            <a:normAutofit lnSpcReduction="10000"/>
          </a:bodyPr>
          <a:lstStyle/>
          <a:p>
            <a:pPr>
              <a:lnSpc>
                <a:spcPct val="150000"/>
              </a:lnSpc>
            </a:pPr>
            <a:r>
              <a:rPr lang="en-US" sz="2000" dirty="0">
                <a:solidFill>
                  <a:srgbClr val="1F3864"/>
                </a:solidFill>
                <a:latin typeface="Arial"/>
                <a:cs typeface="Arial"/>
              </a:rPr>
              <a:t>Program Updates</a:t>
            </a:r>
          </a:p>
          <a:p>
            <a:pPr>
              <a:lnSpc>
                <a:spcPct val="150000"/>
              </a:lnSpc>
            </a:pPr>
            <a:r>
              <a:rPr lang="en-US" sz="2100" dirty="0">
                <a:solidFill>
                  <a:srgbClr val="1F3864"/>
                </a:solidFill>
                <a:latin typeface="Arial"/>
                <a:cs typeface="Arial"/>
              </a:rPr>
              <a:t>Key Messages</a:t>
            </a:r>
          </a:p>
          <a:p>
            <a:pPr>
              <a:lnSpc>
                <a:spcPct val="150000"/>
              </a:lnSpc>
            </a:pPr>
            <a:r>
              <a:rPr lang="en-US" sz="2100" dirty="0">
                <a:solidFill>
                  <a:srgbClr val="1F3864"/>
                </a:solidFill>
                <a:latin typeface="Arial"/>
                <a:cs typeface="Arial"/>
              </a:rPr>
              <a:t>Launch 2 Phased Approach</a:t>
            </a:r>
          </a:p>
          <a:p>
            <a:pPr>
              <a:lnSpc>
                <a:spcPct val="150000"/>
              </a:lnSpc>
            </a:pPr>
            <a:r>
              <a:rPr lang="en-US" sz="2000" dirty="0">
                <a:solidFill>
                  <a:srgbClr val="1F3864"/>
                </a:solidFill>
                <a:latin typeface="Arial"/>
                <a:cs typeface="Arial"/>
              </a:rPr>
              <a:t>Coexistence</a:t>
            </a:r>
          </a:p>
          <a:p>
            <a:pPr>
              <a:lnSpc>
                <a:spcPct val="150000"/>
              </a:lnSpc>
            </a:pPr>
            <a:r>
              <a:rPr lang="en-US" sz="2000" dirty="0">
                <a:solidFill>
                  <a:srgbClr val="1F3864"/>
                </a:solidFill>
                <a:latin typeface="Arial"/>
                <a:cs typeface="Arial"/>
              </a:rPr>
              <a:t>Hypercare</a:t>
            </a:r>
          </a:p>
          <a:p>
            <a:pPr>
              <a:lnSpc>
                <a:spcPct val="150000"/>
              </a:lnSpc>
            </a:pPr>
            <a:r>
              <a:rPr lang="en-US" sz="2000" dirty="0">
                <a:solidFill>
                  <a:srgbClr val="1F3864"/>
                </a:solidFill>
                <a:latin typeface="Arial"/>
                <a:cs typeface="Arial"/>
              </a:rPr>
              <a:t>Training</a:t>
            </a:r>
          </a:p>
          <a:p>
            <a:pPr>
              <a:lnSpc>
                <a:spcPct val="150000"/>
              </a:lnSpc>
            </a:pPr>
            <a:r>
              <a:rPr lang="en-US" sz="2000" dirty="0">
                <a:solidFill>
                  <a:srgbClr val="1F3864"/>
                </a:solidFill>
                <a:latin typeface="Arial"/>
                <a:cs typeface="Arial"/>
              </a:rPr>
              <a:t>Engagements</a:t>
            </a:r>
          </a:p>
          <a:p>
            <a:pPr>
              <a:lnSpc>
                <a:spcPct val="150000"/>
              </a:lnSpc>
            </a:pPr>
            <a:r>
              <a:rPr lang="en-US" sz="2000" dirty="0">
                <a:solidFill>
                  <a:srgbClr val="1F3864"/>
                </a:solidFill>
                <a:latin typeface="Arial"/>
                <a:cs typeface="Arial"/>
              </a:rPr>
              <a:t>Thank You</a:t>
            </a:r>
          </a:p>
          <a:p>
            <a:pPr>
              <a:lnSpc>
                <a:spcPct val="150000"/>
              </a:lnSpc>
            </a:pPr>
            <a:r>
              <a:rPr lang="en-US" sz="2000" dirty="0">
                <a:solidFill>
                  <a:srgbClr val="1F3864"/>
                </a:solidFill>
                <a:latin typeface="Arial"/>
                <a:cs typeface="Arial"/>
              </a:rPr>
              <a:t>Background/Additional info</a:t>
            </a:r>
            <a:endParaRPr lang="en-US" sz="2000" dirty="0">
              <a:solidFill>
                <a:srgbClr val="1F3864"/>
              </a:solidFill>
              <a:latin typeface="Arial" panose="020B0604020202020204" pitchFamily="34" charset="0"/>
              <a:cs typeface="Arial" panose="020B0604020202020204" pitchFamily="34" charset="0"/>
            </a:endParaRPr>
          </a:p>
        </p:txBody>
      </p:sp>
      <p:sp>
        <p:nvSpPr>
          <p:cNvPr id="5" name="Text Placeholder 3">
            <a:extLst>
              <a:ext uri="{FF2B5EF4-FFF2-40B4-BE49-F238E27FC236}">
                <a16:creationId xmlns:a16="http://schemas.microsoft.com/office/drawing/2014/main" id="{8EB6075E-D5C3-4CDA-B3ED-BAEFE01DD63C}"/>
              </a:ext>
            </a:extLst>
          </p:cNvPr>
          <p:cNvSpPr txBox="1">
            <a:spLocks/>
          </p:cNvSpPr>
          <p:nvPr/>
        </p:nvSpPr>
        <p:spPr>
          <a:xfrm>
            <a:off x="0" y="662521"/>
            <a:ext cx="361965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kumimoji="0" lang="en-US" sz="2800" b="1" i="0" u="none" strike="noStrike" kern="1200" cap="none" spc="0" normalizeH="0" baseline="0" noProof="0">
                <a:ln>
                  <a:noFill/>
                </a:ln>
                <a:solidFill>
                  <a:srgbClr val="003399">
                    <a:lumMod val="75000"/>
                  </a:srgbClr>
                </a:solidFill>
                <a:effectLst/>
                <a:uLnTx/>
                <a:uFillTx/>
                <a:latin typeface="Arial" panose="020B0604020202020204" pitchFamily="34" charset="0"/>
                <a:ea typeface="+mn-ea"/>
                <a:cs typeface="Arial" panose="020B0604020202020204" pitchFamily="34" charset="0"/>
              </a:rPr>
              <a:t>CONTENTS</a:t>
            </a:r>
          </a:p>
        </p:txBody>
      </p:sp>
      <p:pic>
        <p:nvPicPr>
          <p:cNvPr id="6" name="Picture 5" descr="A picture containing text&#10;&#10;Description automatically generated">
            <a:extLst>
              <a:ext uri="{FF2B5EF4-FFF2-40B4-BE49-F238E27FC236}">
                <a16:creationId xmlns:a16="http://schemas.microsoft.com/office/drawing/2014/main" id="{8F8A1429-A615-4C25-AA61-C97F68BBC1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Tree>
    <p:extLst>
      <p:ext uri="{BB962C8B-B14F-4D97-AF65-F5344CB8AC3E}">
        <p14:creationId xmlns:p14="http://schemas.microsoft.com/office/powerpoint/2010/main" val="2754915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WORKDAY STUDENT TRAINING TIMELINE</a:t>
            </a:r>
          </a:p>
        </p:txBody>
      </p:sp>
      <p:pic>
        <p:nvPicPr>
          <p:cNvPr id="8" name="Picture 7">
            <a:extLst>
              <a:ext uri="{FF2B5EF4-FFF2-40B4-BE49-F238E27FC236}">
                <a16:creationId xmlns:a16="http://schemas.microsoft.com/office/drawing/2014/main" id="{53E10D56-25A4-4318-AEE5-A32BC772A5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6982" y="163763"/>
            <a:ext cx="1213209" cy="1182726"/>
          </a:xfrm>
          <a:prstGeom prst="rect">
            <a:avLst/>
          </a:prstGeom>
        </p:spPr>
      </p:pic>
      <p:graphicFrame>
        <p:nvGraphicFramePr>
          <p:cNvPr id="2" name="Table 1">
            <a:extLst>
              <a:ext uri="{FF2B5EF4-FFF2-40B4-BE49-F238E27FC236}">
                <a16:creationId xmlns:a16="http://schemas.microsoft.com/office/drawing/2014/main" id="{C6014F96-49CB-4262-A24D-53258851C261}"/>
              </a:ext>
            </a:extLst>
          </p:cNvPr>
          <p:cNvGraphicFramePr>
            <a:graphicFrameLocks noGrp="1"/>
          </p:cNvGraphicFramePr>
          <p:nvPr>
            <p:extLst/>
          </p:nvPr>
        </p:nvGraphicFramePr>
        <p:xfrm>
          <a:off x="622440" y="1203338"/>
          <a:ext cx="4917805" cy="5617590"/>
        </p:xfrm>
        <a:graphic>
          <a:graphicData uri="http://schemas.openxmlformats.org/drawingml/2006/table">
            <a:tbl>
              <a:tblPr firstRow="1" bandRow="1">
                <a:tableStyleId>{BC89EF96-8CEA-46FF-86C4-4CE0E7609802}</a:tableStyleId>
              </a:tblPr>
              <a:tblGrid>
                <a:gridCol w="2352406">
                  <a:extLst>
                    <a:ext uri="{9D8B030D-6E8A-4147-A177-3AD203B41FA5}">
                      <a16:colId xmlns:a16="http://schemas.microsoft.com/office/drawing/2014/main" val="1363819900"/>
                    </a:ext>
                  </a:extLst>
                </a:gridCol>
                <a:gridCol w="2565399">
                  <a:extLst>
                    <a:ext uri="{9D8B030D-6E8A-4147-A177-3AD203B41FA5}">
                      <a16:colId xmlns:a16="http://schemas.microsoft.com/office/drawing/2014/main" val="2827850634"/>
                    </a:ext>
                  </a:extLst>
                </a:gridCol>
              </a:tblGrid>
              <a:tr h="204713">
                <a:tc>
                  <a:txBody>
                    <a:bodyPr/>
                    <a:lstStyle/>
                    <a:p>
                      <a:pPr algn="l"/>
                      <a:r>
                        <a:rPr lang="en-US" sz="1800">
                          <a:effectLst/>
                          <a:latin typeface="Arial"/>
                          <a:cs typeface="Arial"/>
                        </a:rPr>
                        <a:t>Dates</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Topic area </a:t>
                      </a:r>
                      <a:endParaRPr lang="en-US" sz="1800" b="1">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160804933"/>
                  </a:ext>
                </a:extLst>
              </a:tr>
              <a:tr h="269141">
                <a:tc>
                  <a:txBody>
                    <a:bodyPr/>
                    <a:lstStyle/>
                    <a:p>
                      <a:pPr algn="l"/>
                      <a:r>
                        <a:rPr lang="en-US" sz="1800">
                          <a:latin typeface="Arial"/>
                          <a:cs typeface="Arial"/>
                        </a:rPr>
                        <a:t>Nov 20 (UBCO) +</a:t>
                      </a:r>
                      <a:endParaRPr lang="en-US" sz="1800" b="1">
                        <a:solidFill>
                          <a:srgbClr val="1F3864"/>
                        </a:solidFill>
                        <a:latin typeface="Arial"/>
                        <a:cs typeface="Arial"/>
                      </a:endParaRPr>
                    </a:p>
                    <a:p>
                      <a:pPr lvl="0" algn="l">
                        <a:buNone/>
                      </a:pPr>
                      <a:r>
                        <a:rPr lang="en-US" sz="1800">
                          <a:latin typeface="Arial"/>
                          <a:cs typeface="Arial"/>
                        </a:rPr>
                        <a:t> Nov 22 (UBCV)</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Scheduling </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4131814583"/>
                  </a:ext>
                </a:extLst>
              </a:tr>
              <a:tr h="369854">
                <a:tc>
                  <a:txBody>
                    <a:bodyPr/>
                    <a:lstStyle/>
                    <a:p>
                      <a:pPr algn="l"/>
                      <a:r>
                        <a:rPr lang="da-DK" sz="1800">
                          <a:effectLst/>
                          <a:latin typeface="Arial"/>
                          <a:cs typeface="Arial"/>
                        </a:rPr>
                        <a:t>November 27 - December 15</a:t>
                      </a:r>
                      <a:endParaRPr lang="da-DK" sz="1800" b="1">
                        <a:solidFill>
                          <a:srgbClr val="1F3864"/>
                        </a:solidFill>
                        <a:effectLst/>
                        <a:latin typeface="Arial"/>
                        <a:cs typeface="Arial"/>
                      </a:endParaRPr>
                    </a:p>
                  </a:txBody>
                  <a:tcPr marL="714" marR="714" marT="714" marB="714" anchor="ctr"/>
                </a:tc>
                <a:tc>
                  <a:txBody>
                    <a:bodyPr/>
                    <a:lstStyle/>
                    <a:p>
                      <a:pPr algn="l"/>
                      <a:r>
                        <a:rPr lang="en-US" sz="1800">
                          <a:latin typeface="Arial"/>
                          <a:cs typeface="Arial"/>
                        </a:rPr>
                        <a:t>Student Record Navigation</a:t>
                      </a:r>
                      <a:endParaRPr lang="en-US" sz="1800">
                        <a:solidFill>
                          <a:srgbClr val="1F3864"/>
                        </a:solidFill>
                        <a:latin typeface="Arial" panose="020B0604020202020204" pitchFamily="34" charset="0"/>
                        <a:cs typeface="Arial" panose="020B0604020202020204" pitchFamily="34" charset="0"/>
                      </a:endParaRPr>
                    </a:p>
                  </a:txBody>
                  <a:tcPr marL="714" marR="714" marT="714" marB="714" anchor="ctr"/>
                </a:tc>
                <a:extLst>
                  <a:ext uri="{0D108BD9-81ED-4DB2-BD59-A6C34878D82A}">
                    <a16:rowId xmlns:a16="http://schemas.microsoft.com/office/drawing/2014/main" val="1545617307"/>
                  </a:ext>
                </a:extLst>
              </a:tr>
              <a:tr h="475061">
                <a:tc>
                  <a:txBody>
                    <a:bodyPr/>
                    <a:lstStyle/>
                    <a:p>
                      <a:pPr algn="l"/>
                      <a:r>
                        <a:rPr lang="en-US" sz="1800">
                          <a:latin typeface="Arial"/>
                          <a:cs typeface="Arial"/>
                        </a:rPr>
                        <a:t>Nov 22, 2023</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Transfer Credit Call in Session</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2746608873"/>
                  </a:ext>
                </a:extLst>
              </a:tr>
              <a:tr h="304558">
                <a:tc>
                  <a:txBody>
                    <a:bodyPr/>
                    <a:lstStyle/>
                    <a:p>
                      <a:pPr algn="l"/>
                      <a:r>
                        <a:rPr lang="en-US" sz="1800">
                          <a:latin typeface="Arial"/>
                          <a:cs typeface="Arial"/>
                        </a:rPr>
                        <a:t>November</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Student Financials</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1922073634"/>
                  </a:ext>
                </a:extLst>
              </a:tr>
              <a:tr h="304558">
                <a:tc>
                  <a:txBody>
                    <a:bodyPr/>
                    <a:lstStyle/>
                    <a:p>
                      <a:pPr algn="l"/>
                      <a:r>
                        <a:rPr lang="en-US" sz="1800">
                          <a:latin typeface="Arial"/>
                          <a:cs typeface="Arial"/>
                        </a:rPr>
                        <a:t>Week of January 30</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Transfer Credit Administration</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4061086793"/>
                  </a:ext>
                </a:extLst>
              </a:tr>
              <a:tr h="304558">
                <a:tc>
                  <a:txBody>
                    <a:bodyPr/>
                    <a:lstStyle/>
                    <a:p>
                      <a:pPr algn="l"/>
                      <a:r>
                        <a:rPr lang="en-US" sz="1800">
                          <a:latin typeface="Arial"/>
                          <a:cs typeface="Arial"/>
                        </a:rPr>
                        <a:t>January - February</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Student Financials</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399877368"/>
                  </a:ext>
                </a:extLst>
              </a:tr>
              <a:tr h="475061">
                <a:tc>
                  <a:txBody>
                    <a:bodyPr/>
                    <a:lstStyle/>
                    <a:p>
                      <a:pPr algn="l"/>
                      <a:r>
                        <a:rPr lang="en-US" sz="1800">
                          <a:latin typeface="Arial"/>
                          <a:cs typeface="Arial"/>
                        </a:rPr>
                        <a:t>February 6 – March 18</a:t>
                      </a:r>
                    </a:p>
                  </a:txBody>
                  <a:tcPr marL="714" marR="714" marT="714" marB="714" anchor="ctr"/>
                </a:tc>
                <a:tc>
                  <a:txBody>
                    <a:bodyPr/>
                    <a:lstStyle/>
                    <a:p>
                      <a:pPr algn="l"/>
                      <a:r>
                        <a:rPr lang="en-US" sz="1800">
                          <a:latin typeface="Arial"/>
                          <a:cs typeface="Arial"/>
                        </a:rPr>
                        <a:t>Graduate Education Management </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143232208"/>
                  </a:ext>
                </a:extLst>
              </a:tr>
              <a:tr h="334784">
                <a:tc>
                  <a:txBody>
                    <a:bodyPr/>
                    <a:lstStyle/>
                    <a:p>
                      <a:pPr algn="l"/>
                      <a:r>
                        <a:rPr lang="en-US" sz="1800">
                          <a:latin typeface="Arial"/>
                          <a:cs typeface="Arial"/>
                        </a:rPr>
                        <a:t>January - February</a:t>
                      </a:r>
                      <a:endParaRPr lang="en-US" sz="1800" b="1">
                        <a:solidFill>
                          <a:srgbClr val="1F3864"/>
                        </a:solidFill>
                        <a:latin typeface="Arial"/>
                        <a:cs typeface="Arial"/>
                      </a:endParaRPr>
                    </a:p>
                  </a:txBody>
                  <a:tcPr marL="714" marR="714" marT="714" marB="714" anchor="ctr"/>
                </a:tc>
                <a:tc>
                  <a:txBody>
                    <a:bodyPr/>
                    <a:lstStyle/>
                    <a:p>
                      <a:pPr algn="l"/>
                      <a:r>
                        <a:rPr lang="en-US" sz="1800">
                          <a:effectLst/>
                          <a:latin typeface="Arial"/>
                          <a:cs typeface="Arial"/>
                        </a:rPr>
                        <a:t>Student Record Management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128106940"/>
                  </a:ext>
                </a:extLst>
              </a:tr>
              <a:tr h="607930">
                <a:tc>
                  <a:txBody>
                    <a:bodyPr/>
                    <a:lstStyle/>
                    <a:p>
                      <a:r>
                        <a:rPr lang="en-US" sz="1800" b="0" i="0" kern="1200">
                          <a:solidFill>
                            <a:schemeClr val="tx1"/>
                          </a:solidFill>
                          <a:effectLst/>
                          <a:latin typeface="+mn-lt"/>
                          <a:ea typeface="+mn-ea"/>
                          <a:cs typeface="+mn-cs"/>
                        </a:rPr>
                        <a:t>January 16 –</a:t>
                      </a:r>
                    </a:p>
                    <a:p>
                      <a:r>
                        <a:rPr lang="en-US" sz="1800" b="0" i="0" kern="1200">
                          <a:solidFill>
                            <a:schemeClr val="tx1"/>
                          </a:solidFill>
                          <a:effectLst/>
                          <a:latin typeface="+mn-lt"/>
                          <a:ea typeface="+mn-ea"/>
                          <a:cs typeface="+mn-cs"/>
                        </a:rPr>
                        <a:t>February 2</a:t>
                      </a:r>
                    </a:p>
                  </a:txBody>
                  <a:tcPr marL="714" marR="714" marT="714" marB="714" anchor="ctr"/>
                </a:tc>
                <a:tc>
                  <a:txBody>
                    <a:bodyPr/>
                    <a:lstStyle/>
                    <a:p>
                      <a:pPr algn="l"/>
                      <a:r>
                        <a:rPr lang="en-US" sz="1800">
                          <a:latin typeface="Arial"/>
                          <a:cs typeface="Arial"/>
                        </a:rPr>
                        <a:t>Pathways Declaration (Specializations and Programs of Study) </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85022034"/>
                  </a:ext>
                </a:extLst>
              </a:tr>
              <a:tr h="607930">
                <a:tc>
                  <a:txBody>
                    <a:bodyPr/>
                    <a:lstStyle/>
                    <a:p>
                      <a:pPr algn="l"/>
                      <a:r>
                        <a:rPr lang="en-US" sz="1800" b="0" i="0" kern="1200">
                          <a:solidFill>
                            <a:schemeClr val="tx1"/>
                          </a:solidFill>
                          <a:effectLst/>
                          <a:latin typeface="+mn-lt"/>
                          <a:ea typeface="+mn-ea"/>
                          <a:cs typeface="+mn-cs"/>
                        </a:rPr>
                        <a:t>January 29 – February 19</a:t>
                      </a:r>
                      <a:endParaRPr lang="en-US" sz="1800" b="1">
                        <a:solidFill>
                          <a:srgbClr val="1F3864"/>
                        </a:solidFill>
                        <a:latin typeface="Arial"/>
                        <a:cs typeface="Arial"/>
                      </a:endParaRPr>
                    </a:p>
                  </a:txBody>
                  <a:tcPr marL="714" marR="714" marT="714" marB="714" anchor="ctr"/>
                </a:tc>
                <a:tc>
                  <a:txBody>
                    <a:bodyPr/>
                    <a:lstStyle/>
                    <a:p>
                      <a:r>
                        <a:rPr lang="en-US">
                          <a:effectLst/>
                        </a:rPr>
                        <a:t>Processing Changes</a:t>
                      </a:r>
                    </a:p>
                  </a:txBody>
                  <a:tcPr marL="31750" anchor="ctr"/>
                </a:tc>
                <a:extLst>
                  <a:ext uri="{0D108BD9-81ED-4DB2-BD59-A6C34878D82A}">
                    <a16:rowId xmlns:a16="http://schemas.microsoft.com/office/drawing/2014/main" val="1529740692"/>
                  </a:ext>
                </a:extLst>
              </a:tr>
            </a:tbl>
          </a:graphicData>
        </a:graphic>
      </p:graphicFrame>
      <p:graphicFrame>
        <p:nvGraphicFramePr>
          <p:cNvPr id="9" name="Table 8">
            <a:extLst>
              <a:ext uri="{FF2B5EF4-FFF2-40B4-BE49-F238E27FC236}">
                <a16:creationId xmlns:a16="http://schemas.microsoft.com/office/drawing/2014/main" id="{42C3408B-F47B-4F32-96E5-7AB54A315F78}"/>
              </a:ext>
            </a:extLst>
          </p:cNvPr>
          <p:cNvGraphicFramePr>
            <a:graphicFrameLocks noGrp="1"/>
          </p:cNvGraphicFramePr>
          <p:nvPr>
            <p:extLst/>
          </p:nvPr>
        </p:nvGraphicFramePr>
        <p:xfrm>
          <a:off x="5954404" y="1203338"/>
          <a:ext cx="5248006" cy="5309540"/>
        </p:xfrm>
        <a:graphic>
          <a:graphicData uri="http://schemas.openxmlformats.org/drawingml/2006/table">
            <a:tbl>
              <a:tblPr firstRow="1" bandRow="1">
                <a:tableStyleId>{BC89EF96-8CEA-46FF-86C4-4CE0E7609802}</a:tableStyleId>
              </a:tblPr>
              <a:tblGrid>
                <a:gridCol w="1697206">
                  <a:extLst>
                    <a:ext uri="{9D8B030D-6E8A-4147-A177-3AD203B41FA5}">
                      <a16:colId xmlns:a16="http://schemas.microsoft.com/office/drawing/2014/main" val="1363819900"/>
                    </a:ext>
                  </a:extLst>
                </a:gridCol>
                <a:gridCol w="3550800">
                  <a:extLst>
                    <a:ext uri="{9D8B030D-6E8A-4147-A177-3AD203B41FA5}">
                      <a16:colId xmlns:a16="http://schemas.microsoft.com/office/drawing/2014/main" val="2827850634"/>
                    </a:ext>
                  </a:extLst>
                </a:gridCol>
              </a:tblGrid>
              <a:tr h="291904">
                <a:tc>
                  <a:txBody>
                    <a:bodyPr/>
                    <a:lstStyle/>
                    <a:p>
                      <a:pPr algn="l"/>
                      <a:r>
                        <a:rPr lang="en-US" sz="1800">
                          <a:effectLst/>
                          <a:latin typeface="Arial"/>
                          <a:cs typeface="Arial"/>
                        </a:rPr>
                        <a:t>Dates</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Topic area </a:t>
                      </a:r>
                      <a:endParaRPr lang="en-US" sz="1800" b="1">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160804933"/>
                  </a:ext>
                </a:extLst>
              </a:tr>
              <a:tr h="582297">
                <a:tc>
                  <a:txBody>
                    <a:bodyPr/>
                    <a:lstStyle/>
                    <a:p>
                      <a:pPr algn="l"/>
                      <a:r>
                        <a:rPr lang="en-US" sz="1800">
                          <a:effectLst/>
                          <a:latin typeface="Arial"/>
                          <a:cs typeface="Arial"/>
                        </a:rPr>
                        <a:t>February 6 &amp; March 5</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Unclassified and Undergrad Dual Degree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2178834890"/>
                  </a:ext>
                </a:extLst>
              </a:tr>
              <a:tr h="582297">
                <a:tc>
                  <a:txBody>
                    <a:bodyPr/>
                    <a:lstStyle/>
                    <a:p>
                      <a:pPr algn="l"/>
                      <a:r>
                        <a:rPr lang="en-US" sz="1800">
                          <a:effectLst/>
                          <a:latin typeface="Arial"/>
                          <a:cs typeface="Arial"/>
                        </a:rPr>
                        <a:t>February 20-23  </a:t>
                      </a:r>
                      <a:endParaRPr lang="en-US" sz="1800" b="1">
                        <a:solidFill>
                          <a:srgbClr val="1F3864"/>
                        </a:solidFill>
                        <a:effectLst/>
                        <a:latin typeface="Arial" panose="020B0604020202020204" pitchFamily="34" charset="0"/>
                        <a:cs typeface="Arial" panose="020B0604020202020204" pitchFamily="34" charset="0"/>
                      </a:endParaRPr>
                    </a:p>
                  </a:txBody>
                  <a:tcPr marL="714" marR="714" marT="714" marB="714" anchor="ctr"/>
                </a:tc>
                <a:tc>
                  <a:txBody>
                    <a:bodyPr/>
                    <a:lstStyle/>
                    <a:p>
                      <a:pPr algn="l"/>
                      <a:r>
                        <a:rPr lang="en-US" sz="1800">
                          <a:effectLst/>
                          <a:latin typeface="Arial"/>
                          <a:cs typeface="Arial"/>
                        </a:rPr>
                        <a:t>Registration Preparation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385273423"/>
                  </a:ext>
                </a:extLst>
              </a:tr>
              <a:tr h="582297">
                <a:tc>
                  <a:txBody>
                    <a:bodyPr/>
                    <a:lstStyle/>
                    <a:p>
                      <a:r>
                        <a:rPr lang="en-US" sz="1800" b="0" i="0" kern="1200">
                          <a:solidFill>
                            <a:schemeClr val="tx1"/>
                          </a:solidFill>
                          <a:effectLst/>
                          <a:latin typeface="+mn-lt"/>
                          <a:ea typeface="+mn-ea"/>
                          <a:cs typeface="+mn-cs"/>
                        </a:rPr>
                        <a:t>January 22 –</a:t>
                      </a:r>
                    </a:p>
                    <a:p>
                      <a:r>
                        <a:rPr lang="en-US" sz="1800" b="0" i="0" kern="1200">
                          <a:solidFill>
                            <a:schemeClr val="tx1"/>
                          </a:solidFill>
                          <a:effectLst/>
                          <a:latin typeface="+mn-lt"/>
                          <a:ea typeface="+mn-ea"/>
                          <a:cs typeface="+mn-cs"/>
                        </a:rPr>
                        <a:t>February 23</a:t>
                      </a:r>
                    </a:p>
                  </a:txBody>
                  <a:tcPr marL="714" marR="714" marT="714" marB="714" anchor="ctr"/>
                </a:tc>
                <a:tc>
                  <a:txBody>
                    <a:bodyPr/>
                    <a:lstStyle/>
                    <a:p>
                      <a:pPr algn="l"/>
                      <a:r>
                        <a:rPr lang="en-US" sz="1800">
                          <a:effectLst/>
                          <a:latin typeface="Arial"/>
                          <a:cs typeface="Arial"/>
                        </a:rPr>
                        <a:t>Degree Audit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3822269889"/>
                  </a:ext>
                </a:extLst>
              </a:tr>
              <a:tr h="291904">
                <a:tc>
                  <a:txBody>
                    <a:bodyPr/>
                    <a:lstStyle/>
                    <a:p>
                      <a:pPr algn="l"/>
                      <a:r>
                        <a:rPr lang="en-US" sz="1800">
                          <a:effectLst/>
                          <a:latin typeface="Arial"/>
                          <a:cs typeface="Arial"/>
                        </a:rPr>
                        <a:t>March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Students at Risk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3776202381"/>
                  </a:ext>
                </a:extLst>
              </a:tr>
              <a:tr h="291904">
                <a:tc>
                  <a:txBody>
                    <a:bodyPr/>
                    <a:lstStyle/>
                    <a:p>
                      <a:pPr algn="l"/>
                      <a:r>
                        <a:rPr lang="en-US" sz="1800">
                          <a:effectLst/>
                          <a:latin typeface="Arial"/>
                          <a:cs typeface="Arial"/>
                        </a:rPr>
                        <a:t>March - April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Continuation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200814835"/>
                  </a:ext>
                </a:extLst>
              </a:tr>
              <a:tr h="291904">
                <a:tc>
                  <a:txBody>
                    <a:bodyPr/>
                    <a:lstStyle/>
                    <a:p>
                      <a:pPr algn="l"/>
                      <a:r>
                        <a:rPr lang="en-US" sz="1800">
                          <a:latin typeface="Arial"/>
                          <a:cs typeface="Arial"/>
                        </a:rPr>
                        <a:t>March - April</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Promotion </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3355574351"/>
                  </a:ext>
                </a:extLst>
              </a:tr>
              <a:tr h="582297">
                <a:tc>
                  <a:txBody>
                    <a:bodyPr/>
                    <a:lstStyle/>
                    <a:p>
                      <a:pPr algn="l"/>
                      <a:r>
                        <a:rPr lang="en-US" sz="1800">
                          <a:effectLst/>
                          <a:latin typeface="Arial"/>
                          <a:cs typeface="Arial"/>
                        </a:rPr>
                        <a:t>March - April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Create Associations with Students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664450630"/>
                  </a:ext>
                </a:extLst>
              </a:tr>
              <a:tr h="296021">
                <a:tc>
                  <a:txBody>
                    <a:bodyPr/>
                    <a:lstStyle/>
                    <a:p>
                      <a:pPr algn="l"/>
                      <a:r>
                        <a:rPr lang="en-US" sz="1800">
                          <a:effectLst/>
                          <a:latin typeface="Arial"/>
                          <a:cs typeface="Arial"/>
                        </a:rPr>
                        <a:t>April - May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Registration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479563164"/>
                  </a:ext>
                </a:extLst>
              </a:tr>
              <a:tr h="344982">
                <a:tc>
                  <a:txBody>
                    <a:bodyPr/>
                    <a:lstStyle/>
                    <a:p>
                      <a:pPr algn="l"/>
                      <a:r>
                        <a:rPr lang="en-US" sz="1800">
                          <a:effectLst/>
                          <a:latin typeface="Arial"/>
                          <a:cs typeface="Arial"/>
                        </a:rPr>
                        <a:t>May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Letters &amp; Transcripts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2459157318"/>
                  </a:ext>
                </a:extLst>
              </a:tr>
              <a:tr h="291904">
                <a:tc>
                  <a:txBody>
                    <a:bodyPr/>
                    <a:lstStyle/>
                    <a:p>
                      <a:pPr algn="l"/>
                      <a:r>
                        <a:rPr lang="en-US" sz="1800">
                          <a:effectLst/>
                          <a:latin typeface="Arial"/>
                          <a:cs typeface="Arial"/>
                        </a:rPr>
                        <a:t>July - August </a:t>
                      </a:r>
                      <a:endParaRPr lang="en-US" sz="1800" b="1">
                        <a:solidFill>
                          <a:srgbClr val="1F3864"/>
                        </a:solidFill>
                        <a:effectLst/>
                        <a:latin typeface="Arial"/>
                        <a:cs typeface="Arial"/>
                      </a:endParaRPr>
                    </a:p>
                  </a:txBody>
                  <a:tcPr marL="714" marR="714" marT="714" marB="714" anchor="ctr"/>
                </a:tc>
                <a:tc>
                  <a:txBody>
                    <a:bodyPr/>
                    <a:lstStyle/>
                    <a:p>
                      <a:pPr algn="l"/>
                      <a:r>
                        <a:rPr lang="en-US" sz="1800">
                          <a:effectLst/>
                          <a:latin typeface="Arial"/>
                          <a:cs typeface="Arial"/>
                        </a:rPr>
                        <a:t>Grades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119153771"/>
                  </a:ext>
                </a:extLst>
              </a:tr>
              <a:tr h="296021">
                <a:tc>
                  <a:txBody>
                    <a:bodyPr/>
                    <a:lstStyle/>
                    <a:p>
                      <a:pPr algn="l"/>
                      <a:r>
                        <a:rPr lang="en-US" sz="1800">
                          <a:latin typeface="Arial"/>
                          <a:cs typeface="Arial"/>
                        </a:rPr>
                        <a:t>August </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Graduation </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848970598"/>
                  </a:ext>
                </a:extLst>
              </a:tr>
              <a:tr h="291904">
                <a:tc>
                  <a:txBody>
                    <a:bodyPr/>
                    <a:lstStyle/>
                    <a:p>
                      <a:pPr algn="l"/>
                      <a:r>
                        <a:rPr lang="en-US" sz="1800">
                          <a:latin typeface="Arial"/>
                          <a:cs typeface="Arial"/>
                        </a:rPr>
                        <a:t>August</a:t>
                      </a:r>
                      <a:endParaRPr lang="en-US" sz="1800" b="1">
                        <a:solidFill>
                          <a:srgbClr val="1F3864"/>
                        </a:solidFill>
                        <a:latin typeface="Arial"/>
                        <a:cs typeface="Arial"/>
                      </a:endParaRPr>
                    </a:p>
                  </a:txBody>
                  <a:tcPr marL="714" marR="714" marT="714" marB="714" anchor="ctr"/>
                </a:tc>
                <a:tc>
                  <a:txBody>
                    <a:bodyPr/>
                    <a:lstStyle/>
                    <a:p>
                      <a:pPr algn="l"/>
                      <a:r>
                        <a:rPr lang="en-US" sz="1800">
                          <a:effectLst/>
                          <a:latin typeface="Arial"/>
                          <a:cs typeface="Arial"/>
                        </a:rPr>
                        <a:t>Exam Scheduling  </a:t>
                      </a:r>
                      <a:endParaRPr lang="en-US" sz="1800">
                        <a:solidFill>
                          <a:srgbClr val="1F3864"/>
                        </a:solidFill>
                        <a:effectLst/>
                        <a:latin typeface="Arial"/>
                        <a:cs typeface="Arial"/>
                      </a:endParaRPr>
                    </a:p>
                  </a:txBody>
                  <a:tcPr marL="714" marR="714" marT="714" marB="714" anchor="ctr"/>
                </a:tc>
                <a:extLst>
                  <a:ext uri="{0D108BD9-81ED-4DB2-BD59-A6C34878D82A}">
                    <a16:rowId xmlns:a16="http://schemas.microsoft.com/office/drawing/2014/main" val="1404058798"/>
                  </a:ext>
                </a:extLst>
              </a:tr>
              <a:tr h="291904">
                <a:tc>
                  <a:txBody>
                    <a:bodyPr/>
                    <a:lstStyle/>
                    <a:p>
                      <a:pPr algn="l"/>
                      <a:r>
                        <a:rPr lang="en-US" sz="1800">
                          <a:latin typeface="Arial"/>
                          <a:cs typeface="Arial"/>
                        </a:rPr>
                        <a:t>September</a:t>
                      </a:r>
                      <a:endParaRPr lang="en-US" sz="1800" b="1">
                        <a:solidFill>
                          <a:srgbClr val="1F3864"/>
                        </a:solidFill>
                        <a:latin typeface="Arial"/>
                        <a:cs typeface="Arial"/>
                      </a:endParaRPr>
                    </a:p>
                  </a:txBody>
                  <a:tcPr marL="714" marR="714" marT="714" marB="714" anchor="ctr"/>
                </a:tc>
                <a:tc>
                  <a:txBody>
                    <a:bodyPr/>
                    <a:lstStyle/>
                    <a:p>
                      <a:pPr algn="l"/>
                      <a:r>
                        <a:rPr lang="en-US" sz="1800">
                          <a:latin typeface="Arial"/>
                          <a:cs typeface="Arial"/>
                        </a:rPr>
                        <a:t>IRCC Reporting</a:t>
                      </a:r>
                      <a:endParaRPr lang="en-US" sz="1800">
                        <a:solidFill>
                          <a:srgbClr val="1F3864"/>
                        </a:solidFill>
                        <a:latin typeface="Arial"/>
                        <a:cs typeface="Arial"/>
                      </a:endParaRPr>
                    </a:p>
                  </a:txBody>
                  <a:tcPr marL="714" marR="714" marT="714" marB="714" anchor="ctr"/>
                </a:tc>
                <a:extLst>
                  <a:ext uri="{0D108BD9-81ED-4DB2-BD59-A6C34878D82A}">
                    <a16:rowId xmlns:a16="http://schemas.microsoft.com/office/drawing/2014/main" val="3487958136"/>
                  </a:ext>
                </a:extLst>
              </a:tr>
            </a:tbl>
          </a:graphicData>
        </a:graphic>
      </p:graphicFrame>
    </p:spTree>
    <p:extLst>
      <p:ext uri="{BB962C8B-B14F-4D97-AF65-F5344CB8AC3E}">
        <p14:creationId xmlns:p14="http://schemas.microsoft.com/office/powerpoint/2010/main" val="2703567493"/>
      </p:ext>
    </p:extLst>
  </p:cSld>
  <p:clrMapOvr>
    <a:masterClrMapping/>
  </p:clrMapOvr>
  <p:extLst>
    <p:ext uri="{6950BFC3-D8DA-4A85-94F7-54DA5524770B}">
      <p188:commentRel xmlns:p188="http://schemas.microsoft.com/office/powerpoint/2018/8/main" xmlns="" r:id="rId7"/>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D527EF-A6CB-4593-97C6-0C75863B5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 y="0"/>
            <a:ext cx="12180486" cy="6858000"/>
          </a:xfrm>
          <a:prstGeom prst="rect">
            <a:avLst/>
          </a:prstGeom>
        </p:spPr>
      </p:pic>
      <p:pic>
        <p:nvPicPr>
          <p:cNvPr id="9" name="Picture 8" descr="A white clock with a black background&#10;&#10;Description automatically generated">
            <a:extLst>
              <a:ext uri="{FF2B5EF4-FFF2-40B4-BE49-F238E27FC236}">
                <a16:creationId xmlns:a16="http://schemas.microsoft.com/office/drawing/2014/main" id="{01B7FCC3-46C7-44D6-840A-443FD7A87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9841" y="-80045"/>
            <a:ext cx="3831927" cy="3901179"/>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EEDBA93A-1B19-4FAE-9D4A-84AE7B994E1D}"/>
              </a:ext>
            </a:extLst>
          </p:cNvPr>
          <p:cNvSpPr txBox="1">
            <a:spLocks/>
          </p:cNvSpPr>
          <p:nvPr/>
        </p:nvSpPr>
        <p:spPr>
          <a:xfrm>
            <a:off x="385185" y="639197"/>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UPCOMING COMMUNITY</a:t>
            </a:r>
            <a:r>
              <a:rPr kumimoji="0" lang="en-US" sz="2600" b="1" i="0" u="none" strike="noStrike" kern="1200" cap="none" spc="0" normalizeH="0" baseline="0" noProof="0">
                <a:ln>
                  <a:noFill/>
                </a:ln>
                <a:solidFill>
                  <a:srgbClr val="003399">
                    <a:lumMod val="75000"/>
                  </a:srgbClr>
                </a:solidFill>
                <a:effectLst/>
                <a:uLnTx/>
                <a:uFillTx/>
                <a:latin typeface="Arial" panose="020B0604020202020204" pitchFamily="34" charset="0"/>
                <a:ea typeface="+mn-ea"/>
                <a:cs typeface="Arial" panose="020B0604020202020204" pitchFamily="34" charset="0"/>
              </a:rPr>
              <a:t> CALL- IN </a:t>
            </a:r>
            <a:r>
              <a:rPr lang="en-US" sz="2600">
                <a:solidFill>
                  <a:srgbClr val="0066FF"/>
                </a:solidFill>
              </a:rPr>
              <a:t>LIVE SESSIONS</a:t>
            </a:r>
          </a:p>
        </p:txBody>
      </p:sp>
      <p:sp>
        <p:nvSpPr>
          <p:cNvPr id="11" name="Content Placeholder 4">
            <a:extLst>
              <a:ext uri="{FF2B5EF4-FFF2-40B4-BE49-F238E27FC236}">
                <a16:creationId xmlns:a16="http://schemas.microsoft.com/office/drawing/2014/main" id="{1F1A676F-0E86-4D53-86E5-2D5DA685DFF9}"/>
              </a:ext>
            </a:extLst>
          </p:cNvPr>
          <p:cNvSpPr txBox="1">
            <a:spLocks/>
          </p:cNvSpPr>
          <p:nvPr/>
        </p:nvSpPr>
        <p:spPr>
          <a:xfrm>
            <a:off x="385185" y="5791470"/>
            <a:ext cx="11562309" cy="427333"/>
          </a:xfrm>
          <a:prstGeom prst="rect">
            <a:avLst/>
          </a:prstGeom>
          <a:no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defRPr/>
            </a:pPr>
            <a:r>
              <a:rPr lang="en-US" sz="900">
                <a:solidFill>
                  <a:srgbClr val="002060"/>
                </a:solidFill>
                <a:latin typeface="Arial"/>
                <a:cs typeface="Arial"/>
              </a:rPr>
              <a:t>Reminder: The Orientation to Workday Student, (Introduction to Call-in Sessions and Foundational Concepts), pre-recorded video is </a:t>
            </a:r>
            <a:r>
              <a:rPr lang="en-US" sz="900" b="1">
                <a:solidFill>
                  <a:srgbClr val="002060"/>
                </a:solidFill>
                <a:latin typeface="Arial"/>
                <a:cs typeface="Arial"/>
                <a:hlinkClick r:id="rId7"/>
              </a:rPr>
              <a:t>available now on the IRP Student Events website here (CWL required).</a:t>
            </a:r>
            <a:r>
              <a:rPr lang="en-US" sz="900" b="1">
                <a:solidFill>
                  <a:srgbClr val="002060"/>
                </a:solidFill>
                <a:latin typeface="Arial"/>
                <a:cs typeface="Arial"/>
              </a:rPr>
              <a:t> </a:t>
            </a:r>
          </a:p>
          <a:p>
            <a:pPr>
              <a:buNone/>
              <a:defRPr/>
            </a:pPr>
            <a:r>
              <a:rPr lang="en-US" sz="900" i="1">
                <a:solidFill>
                  <a:srgbClr val="1F3864"/>
                </a:solidFill>
                <a:latin typeface="Arial"/>
                <a:cs typeface="Arial"/>
              </a:rPr>
              <a:t>* These dates are subject to change. We encourage you to </a:t>
            </a:r>
            <a:r>
              <a:rPr lang="en-US" sz="900" i="1">
                <a:solidFill>
                  <a:srgbClr val="1F3864"/>
                </a:solidFill>
                <a:latin typeface="Arial"/>
                <a:cs typeface="Arial"/>
                <a:hlinkClick r:id="rId8"/>
              </a:rPr>
              <a:t>connect with your Primary Transition Lead (PTL) </a:t>
            </a:r>
            <a:r>
              <a:rPr lang="en-US" sz="900" i="1">
                <a:solidFill>
                  <a:srgbClr val="1F3864"/>
                </a:solidFill>
                <a:latin typeface="Arial"/>
                <a:cs typeface="Arial"/>
              </a:rPr>
              <a:t>with any questions that you may have in regards to these sessions. </a:t>
            </a:r>
            <a:endParaRPr sz="900" i="1">
              <a:solidFill>
                <a:srgbClr val="002060"/>
              </a:solidFill>
              <a:latin typeface="Arial"/>
              <a:cs typeface="Arial"/>
            </a:endParaRPr>
          </a:p>
          <a:p>
            <a:pPr>
              <a:buFont typeface="Wingdings" panose="05000000000000000000" pitchFamily="2" charset="2"/>
              <a:buChar char="ü"/>
              <a:defRPr/>
            </a:pPr>
            <a:r>
              <a:rPr lang="en-US" sz="900">
                <a:solidFill>
                  <a:srgbClr val="002060"/>
                </a:solidFill>
              </a:rPr>
              <a:t>More topics &amp; dates to be announced</a:t>
            </a:r>
          </a:p>
        </p:txBody>
      </p:sp>
      <p:graphicFrame>
        <p:nvGraphicFramePr>
          <p:cNvPr id="8" name="Table 8"/>
          <p:cNvGraphicFramePr>
            <a:graphicFrameLocks noGrp="1"/>
          </p:cNvGraphicFramePr>
          <p:nvPr>
            <p:extLst>
              <p:ext uri="{D42A27DB-BD31-4B8C-83A1-F6EECF244321}">
                <p14:modId xmlns:p14="http://schemas.microsoft.com/office/powerpoint/2010/main" val="3432126234"/>
              </p:ext>
            </p:extLst>
          </p:nvPr>
        </p:nvGraphicFramePr>
        <p:xfrm>
          <a:off x="385185" y="1395653"/>
          <a:ext cx="11643985" cy="2065112"/>
        </p:xfrm>
        <a:graphic>
          <a:graphicData uri="http://schemas.openxmlformats.org/drawingml/2006/table">
            <a:tbl>
              <a:tblPr firstRow="1" bandRow="1">
                <a:tableStyleId>{5C22544A-7EE6-4342-B048-85BDC9FD1C3A}</a:tableStyleId>
              </a:tblPr>
              <a:tblGrid>
                <a:gridCol w="1292352">
                  <a:extLst>
                    <a:ext uri="{9D8B030D-6E8A-4147-A177-3AD203B41FA5}">
                      <a16:colId xmlns:a16="http://schemas.microsoft.com/office/drawing/2014/main" val="2477270932"/>
                    </a:ext>
                  </a:extLst>
                </a:gridCol>
                <a:gridCol w="1333500">
                  <a:extLst>
                    <a:ext uri="{9D8B030D-6E8A-4147-A177-3AD203B41FA5}">
                      <a16:colId xmlns:a16="http://schemas.microsoft.com/office/drawing/2014/main" val="1215856689"/>
                    </a:ext>
                  </a:extLst>
                </a:gridCol>
                <a:gridCol w="1295400">
                  <a:extLst>
                    <a:ext uri="{9D8B030D-6E8A-4147-A177-3AD203B41FA5}">
                      <a16:colId xmlns:a16="http://schemas.microsoft.com/office/drawing/2014/main" val="2491491238"/>
                    </a:ext>
                  </a:extLst>
                </a:gridCol>
                <a:gridCol w="3492500">
                  <a:extLst>
                    <a:ext uri="{9D8B030D-6E8A-4147-A177-3AD203B41FA5}">
                      <a16:colId xmlns:a16="http://schemas.microsoft.com/office/drawing/2014/main" val="52759063"/>
                    </a:ext>
                  </a:extLst>
                </a:gridCol>
                <a:gridCol w="2952628">
                  <a:extLst>
                    <a:ext uri="{9D8B030D-6E8A-4147-A177-3AD203B41FA5}">
                      <a16:colId xmlns:a16="http://schemas.microsoft.com/office/drawing/2014/main" val="800035008"/>
                    </a:ext>
                  </a:extLst>
                </a:gridCol>
                <a:gridCol w="1277605">
                  <a:extLst>
                    <a:ext uri="{9D8B030D-6E8A-4147-A177-3AD203B41FA5}">
                      <a16:colId xmlns:a16="http://schemas.microsoft.com/office/drawing/2014/main" val="1770110105"/>
                    </a:ext>
                  </a:extLst>
                </a:gridCol>
              </a:tblGrid>
              <a:tr h="143179">
                <a:tc gridSpan="6">
                  <a:txBody>
                    <a:bodyPr/>
                    <a:lstStyle/>
                    <a:p>
                      <a:pPr algn="ctr">
                        <a:lnSpc>
                          <a:spcPct val="100000"/>
                        </a:lnSpc>
                      </a:pPr>
                      <a:r>
                        <a:rPr lang="en-US" sz="1400">
                          <a:highlight>
                            <a:srgbClr val="002060"/>
                          </a:highlight>
                        </a:rPr>
                        <a:t>Upcoming Community Call-in Session Schedule*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pPr algn="ctr">
                        <a:lnSpc>
                          <a:spcPct val="100000"/>
                        </a:lnSpc>
                      </a:pPr>
                      <a:endParaRPr lang="en-US" sz="1400">
                        <a:highlight>
                          <a:srgbClr val="00206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tc hMerge="1">
                  <a:txBody>
                    <a:bodyPr/>
                    <a:lstStyle/>
                    <a:p>
                      <a:endParaRPr lang="en-US"/>
                    </a:p>
                  </a:txBody>
                  <a:tcPr/>
                </a:tc>
                <a:tc hMerge="1">
                  <a:txBody>
                    <a:bodyPr/>
                    <a:lstStyle/>
                    <a:p>
                      <a:endParaRPr lang="en-US"/>
                    </a:p>
                  </a:txBody>
                  <a:tcPr/>
                </a:tc>
                <a:tc hMerge="1">
                  <a:txBody>
                    <a:bodyPr/>
                    <a:lstStyle/>
                    <a:p>
                      <a:pPr algn="ctr">
                        <a:lnSpc>
                          <a:spcPct val="100000"/>
                        </a:lnSpc>
                      </a:pPr>
                      <a:endParaRPr lang="en-US" sz="1400">
                        <a:highlight>
                          <a:srgbClr val="002060"/>
                        </a:high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2060"/>
                    </a:solidFill>
                  </a:tcPr>
                </a:tc>
                <a:extLst>
                  <a:ext uri="{0D108BD9-81ED-4DB2-BD59-A6C34878D82A}">
                    <a16:rowId xmlns:a16="http://schemas.microsoft.com/office/drawing/2014/main" val="2100173436"/>
                  </a:ext>
                </a:extLst>
              </a:tr>
              <a:tr h="602072">
                <a:tc>
                  <a:txBody>
                    <a:bodyPr/>
                    <a:lstStyle/>
                    <a:p>
                      <a:pPr lvl="0">
                        <a:buNone/>
                        <a:defRPr/>
                      </a:pPr>
                      <a:r>
                        <a:rPr lang="en-US" sz="1400" b="1" i="0">
                          <a:solidFill>
                            <a:srgbClr val="002060"/>
                          </a:solidFill>
                          <a:latin typeface="Arial"/>
                          <a:cs typeface="Arial"/>
                        </a:rPr>
                        <a:t>Topic</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defTabSz="914400" eaLnBrk="1" fontAlgn="auto" latinLnBrk="0" hangingPunct="1">
                        <a:spcBef>
                          <a:spcPts val="0"/>
                        </a:spcBef>
                        <a:spcAft>
                          <a:spcPts val="0"/>
                        </a:spcAft>
                        <a:buFontTx/>
                        <a:buNone/>
                        <a:tabLst/>
                        <a:defRPr/>
                      </a:pPr>
                      <a:r>
                        <a:rPr lang="en-US" sz="1400" b="1" i="0">
                          <a:solidFill>
                            <a:srgbClr val="002060"/>
                          </a:solidFill>
                          <a:latin typeface="Arial"/>
                          <a:cs typeface="Arial"/>
                        </a:rPr>
                        <a:t>Date of Engagement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defTabSz="914400" eaLnBrk="1" fontAlgn="auto" latinLnBrk="0" hangingPunct="1">
                        <a:spcBef>
                          <a:spcPts val="0"/>
                        </a:spcBef>
                        <a:spcAft>
                          <a:spcPts val="0"/>
                        </a:spcAft>
                        <a:buFontTx/>
                        <a:buNone/>
                        <a:tabLst/>
                        <a:defRPr/>
                      </a:pPr>
                      <a:r>
                        <a:rPr lang="en-US" sz="1400" b="1" i="0">
                          <a:solidFill>
                            <a:srgbClr val="002060"/>
                          </a:solidFill>
                          <a:latin typeface="Arial"/>
                          <a:cs typeface="Arial"/>
                        </a:rPr>
                        <a:t>Time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a:solidFill>
                            <a:srgbClr val="002060"/>
                          </a:solidFill>
                          <a:latin typeface="Arial"/>
                          <a:cs typeface="Arial"/>
                        </a:rPr>
                        <a:t>Session Information</a:t>
                      </a:r>
                    </a:p>
                    <a:p>
                      <a:pPr lvl="0" algn="l" defTabSz="914400" eaLnBrk="1" fontAlgn="auto" latinLnBrk="0" hangingPunct="1">
                        <a:spcBef>
                          <a:spcPts val="0"/>
                        </a:spcBef>
                        <a:spcAft>
                          <a:spcPts val="0"/>
                        </a:spcAft>
                        <a:buFontTx/>
                        <a:buNone/>
                        <a:tabLst/>
                        <a:defRPr/>
                      </a:pPr>
                      <a:endParaRPr lang="en-US" sz="1400" b="1" i="0">
                        <a:solidFill>
                          <a:srgbClr val="002060"/>
                        </a:solidFill>
                        <a:latin typeface="Arial"/>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defTabSz="914400" eaLnBrk="1" fontAlgn="auto" latinLnBrk="0" hangingPunct="1">
                        <a:spcBef>
                          <a:spcPts val="0"/>
                        </a:spcBef>
                        <a:spcAft>
                          <a:spcPts val="0"/>
                        </a:spcAft>
                        <a:buFontTx/>
                        <a:buNone/>
                        <a:tabLst/>
                        <a:defRPr/>
                      </a:pPr>
                      <a:r>
                        <a:rPr lang="en-US" sz="1400" b="1" i="0">
                          <a:solidFill>
                            <a:srgbClr val="002060"/>
                          </a:solidFill>
                          <a:latin typeface="Arial"/>
                          <a:cs typeface="Arial"/>
                        </a:rPr>
                        <a:t>Recommended For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l" defTabSz="914400" eaLnBrk="1" fontAlgn="auto" latinLnBrk="0" hangingPunct="1">
                        <a:spcBef>
                          <a:spcPts val="0"/>
                        </a:spcBef>
                        <a:spcAft>
                          <a:spcPts val="0"/>
                        </a:spcAft>
                        <a:buFontTx/>
                        <a:buNone/>
                        <a:tabLst/>
                        <a:defRPr/>
                      </a:pPr>
                      <a:r>
                        <a:rPr lang="en-US" sz="1400" b="1" i="0">
                          <a:solidFill>
                            <a:srgbClr val="002060"/>
                          </a:solidFill>
                          <a:latin typeface="Arial"/>
                          <a:cs typeface="Arial"/>
                        </a:rPr>
                        <a:t>Registration Link</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966197543"/>
                  </a:ext>
                </a:extLst>
              </a:tr>
              <a:tr h="6694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2060"/>
                          </a:solidFill>
                          <a:latin typeface="Arial"/>
                          <a:cs typeface="Arial"/>
                        </a:rPr>
                        <a:t>Launch 2 Prep Session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indent="0">
                        <a:buFont typeface="Arial" panose="020B0604020202020204" pitchFamily="34" charset="0"/>
                        <a:buNone/>
                      </a:pPr>
                      <a:r>
                        <a:rPr lang="en-US" sz="1000" b="1" kern="1200" dirty="0">
                          <a:solidFill>
                            <a:srgbClr val="002060"/>
                          </a:solidFill>
                          <a:effectLst/>
                          <a:latin typeface="Whitney Book"/>
                          <a:ea typeface="+mn-ea"/>
                          <a:cs typeface="+mn-cs"/>
                        </a:rPr>
                        <a:t>UBCV</a:t>
                      </a:r>
                      <a:r>
                        <a:rPr lang="en-US" sz="1000" kern="1200" dirty="0">
                          <a:solidFill>
                            <a:srgbClr val="002060"/>
                          </a:solidFill>
                          <a:effectLst/>
                          <a:latin typeface="Whitney Book"/>
                          <a:ea typeface="+mn-ea"/>
                          <a:cs typeface="+mn-cs"/>
                        </a:rPr>
                        <a:t>: February 21, 2024</a:t>
                      </a:r>
                    </a:p>
                    <a:p>
                      <a:pPr marL="0" indent="0">
                        <a:buFont typeface="Arial" panose="020B0604020202020204" pitchFamily="34" charset="0"/>
                        <a:buNone/>
                      </a:pPr>
                      <a:r>
                        <a:rPr lang="en-US" sz="1000" b="1" kern="1200" dirty="0">
                          <a:solidFill>
                            <a:srgbClr val="002060"/>
                          </a:solidFill>
                          <a:effectLst/>
                          <a:latin typeface="Whitney Book"/>
                          <a:ea typeface="+mn-ea"/>
                          <a:cs typeface="+mn-cs"/>
                        </a:rPr>
                        <a:t>UBCO</a:t>
                      </a:r>
                      <a:r>
                        <a:rPr lang="en-US" sz="1000" kern="1200" dirty="0">
                          <a:solidFill>
                            <a:srgbClr val="002060"/>
                          </a:solidFill>
                          <a:effectLst/>
                          <a:latin typeface="Whitney Book"/>
                          <a:ea typeface="+mn-ea"/>
                          <a:cs typeface="+mn-cs"/>
                        </a:rPr>
                        <a:t>: February 22, 2024</a:t>
                      </a:r>
                    </a:p>
                    <a:p>
                      <a:pPr marL="0" indent="0">
                        <a:buFont typeface="Arial" panose="020B0604020202020204" pitchFamily="34" charset="0"/>
                        <a:buNone/>
                      </a:pPr>
                      <a:r>
                        <a:rPr lang="en-US" sz="1000" b="1" kern="1200" dirty="0">
                          <a:solidFill>
                            <a:srgbClr val="002060"/>
                          </a:solidFill>
                          <a:effectLst/>
                          <a:latin typeface="Whitney Book"/>
                          <a:ea typeface="+mn-ea"/>
                          <a:cs typeface="+mn-cs"/>
                        </a:rPr>
                        <a:t>Enrolment Services targeted engagement</a:t>
                      </a:r>
                      <a:r>
                        <a:rPr lang="en-US" sz="1000" b="0" kern="1200" dirty="0">
                          <a:solidFill>
                            <a:srgbClr val="002060"/>
                          </a:solidFill>
                          <a:effectLst/>
                          <a:latin typeface="Whitney Book"/>
                          <a:ea typeface="+mn-ea"/>
                          <a:cs typeface="+mn-cs"/>
                        </a:rPr>
                        <a:t>: TBD</a:t>
                      </a:r>
                      <a:endParaRPr lang="en-US" sz="1000" kern="1200" dirty="0">
                        <a:solidFill>
                          <a:srgbClr val="002060"/>
                        </a:solidFill>
                        <a:effectLst/>
                        <a:highlight>
                          <a:srgbClr val="FFFF00"/>
                        </a:highlight>
                        <a:latin typeface="Whitney Book"/>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2060"/>
                          </a:solidFill>
                          <a:latin typeface="Arial"/>
                          <a:cs typeface="Arial"/>
                        </a:rPr>
                        <a:t>UBCV</a:t>
                      </a:r>
                      <a:r>
                        <a:rPr lang="en-US" sz="1000" i="0" dirty="0">
                          <a:solidFill>
                            <a:srgbClr val="002060"/>
                          </a:solidFill>
                          <a:latin typeface="Arial"/>
                          <a:cs typeface="Arial"/>
                        </a:rPr>
                        <a:t>: 2:30 – 4pm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2060"/>
                          </a:solidFill>
                          <a:latin typeface="Arial"/>
                          <a:cs typeface="Arial"/>
                        </a:rPr>
                        <a:t>UBCO</a:t>
                      </a:r>
                      <a:r>
                        <a:rPr lang="en-US" sz="1000" i="0" dirty="0">
                          <a:solidFill>
                            <a:srgbClr val="002060"/>
                          </a:solidFill>
                          <a:latin typeface="Arial"/>
                          <a:cs typeface="Arial"/>
                        </a:rPr>
                        <a:t>: 10:00 – 11:30am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i="0" dirty="0">
                          <a:solidFill>
                            <a:srgbClr val="002060"/>
                          </a:solidFill>
                          <a:latin typeface="Arial"/>
                          <a:cs typeface="Arial"/>
                        </a:rPr>
                        <a:t>ES Engagement</a:t>
                      </a:r>
                      <a:r>
                        <a:rPr lang="en-US" sz="1000" i="0" dirty="0">
                          <a:solidFill>
                            <a:srgbClr val="002060"/>
                          </a:solidFill>
                          <a:latin typeface="Arial"/>
                          <a:cs typeface="Arial"/>
                        </a:rPr>
                        <a:t>: TBD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kern="1200">
                          <a:solidFill>
                            <a:srgbClr val="002060"/>
                          </a:solidFill>
                          <a:latin typeface="Arial"/>
                          <a:ea typeface="+mn-ea"/>
                          <a:cs typeface="Arial"/>
                        </a:rPr>
                        <a:t>This session is open to UBC staff and faculty members who are current users of Classic SIS. This session will help familiarize you with all the resources available to you to prepare for Launch 2 as well as understanding which capabilities will be used in Workday when (Launch 2 uptake dates).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0" kern="1200">
                        <a:solidFill>
                          <a:srgbClr val="002060"/>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285750" lvl="0" indent="-285750" algn="l">
                        <a:lnSpc>
                          <a:spcPct val="100000"/>
                        </a:lnSpc>
                        <a:spcBef>
                          <a:spcPts val="0"/>
                        </a:spcBef>
                        <a:spcAft>
                          <a:spcPts val="0"/>
                        </a:spcAft>
                        <a:buFont typeface="Arial"/>
                        <a:buChar char="•"/>
                      </a:pPr>
                      <a:r>
                        <a:rPr lang="en-US" sz="1000" i="0" kern="1200">
                          <a:solidFill>
                            <a:srgbClr val="002060"/>
                          </a:solidFill>
                          <a:latin typeface="Arial"/>
                          <a:ea typeface="+mn-ea"/>
                          <a:cs typeface="Arial"/>
                        </a:rPr>
                        <a:t>All current SIS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i="0" dirty="0">
                          <a:solidFill>
                            <a:srgbClr val="002060"/>
                          </a:solidFill>
                          <a:latin typeface="Arial"/>
                          <a:cs typeface="Arial"/>
                          <a:hlinkClick r:id="rId9">
                            <a:extLst>
                              <a:ext uri="{A12FA001-AC4F-418D-AE19-62706E023703}">
                                <ahyp:hlinkClr xmlns:ahyp="http://schemas.microsoft.com/office/drawing/2018/hyperlinkcolor" val="tx"/>
                              </a:ext>
                            </a:extLst>
                          </a:hlinkClick>
                        </a:rPr>
                        <a:t>TBC</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7754958"/>
                  </a:ext>
                </a:extLst>
              </a:tr>
            </a:tbl>
          </a:graphicData>
        </a:graphic>
      </p:graphicFrame>
    </p:spTree>
    <p:extLst>
      <p:ext uri="{BB962C8B-B14F-4D97-AF65-F5344CB8AC3E}">
        <p14:creationId xmlns:p14="http://schemas.microsoft.com/office/powerpoint/2010/main" val="244648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68"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pic>
        <p:nvPicPr>
          <p:cNvPr id="4" name="Picture 3">
            <a:extLst>
              <a:ext uri="{FF2B5EF4-FFF2-40B4-BE49-F238E27FC236}">
                <a16:creationId xmlns:a16="http://schemas.microsoft.com/office/drawing/2014/main" id="{A4F5F1BE-D1AD-40FC-BB0D-7F62BF08010E}"/>
              </a:ext>
            </a:extLst>
          </p:cNvPr>
          <p:cNvPicPr>
            <a:picLocks noChangeAspect="1"/>
          </p:cNvPicPr>
          <p:nvPr/>
        </p:nvPicPr>
        <p:blipFill rotWithShape="1">
          <a:blip r:embed="rId6">
            <a:extLst>
              <a:ext uri="{28A0092B-C50C-407E-A947-70E740481C1C}">
                <a14:useLocalDpi xmlns:a14="http://schemas.microsoft.com/office/drawing/2010/main" val="0"/>
              </a:ext>
            </a:extLst>
          </a:blip>
          <a:srcRect b="13370"/>
          <a:stretch/>
        </p:blipFill>
        <p:spPr>
          <a:xfrm>
            <a:off x="-1" y="371791"/>
            <a:ext cx="12192000" cy="3168578"/>
          </a:xfrm>
          <a:prstGeom prst="rect">
            <a:avLst/>
          </a:prstGeom>
        </p:spPr>
      </p:pic>
      <p:sp>
        <p:nvSpPr>
          <p:cNvPr id="13" name="Content Placeholder 2">
            <a:extLst>
              <a:ext uri="{FF2B5EF4-FFF2-40B4-BE49-F238E27FC236}">
                <a16:creationId xmlns:a16="http://schemas.microsoft.com/office/drawing/2014/main" id="{38183EF6-E3E5-4990-99E5-6773E6C43450}"/>
              </a:ext>
            </a:extLst>
          </p:cNvPr>
          <p:cNvSpPr txBox="1">
            <a:spLocks/>
          </p:cNvSpPr>
          <p:nvPr/>
        </p:nvSpPr>
        <p:spPr>
          <a:xfrm>
            <a:off x="783771" y="3912160"/>
            <a:ext cx="10224835" cy="28508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fontAlgn="base"/>
            <a:r>
              <a:rPr lang="en-US" sz="1800">
                <a:solidFill>
                  <a:srgbClr val="1F3864"/>
                </a:solidFill>
                <a:latin typeface="Arial" panose="020B0604020202020204" pitchFamily="34" charset="0"/>
                <a:cs typeface="Arial" panose="020B0604020202020204" pitchFamily="34" charset="0"/>
              </a:rPr>
              <a:t>Throughout all stages of the development of the renewed student information system, including the Build, Design, and Testing stages, the UBC community have continued to be involved in providing feedback and input for the new system and it’s integrations.</a:t>
            </a:r>
          </a:p>
          <a:p>
            <a:pPr algn="l" fontAlgn="base"/>
            <a:endParaRPr lang="en-US" sz="1800" b="1">
              <a:solidFill>
                <a:srgbClr val="1F3864"/>
              </a:solidFill>
              <a:latin typeface="Arial" panose="020B0604020202020204" pitchFamily="34" charset="0"/>
              <a:cs typeface="Arial" panose="020B0604020202020204" pitchFamily="34" charset="0"/>
            </a:endParaRPr>
          </a:p>
          <a:p>
            <a:pPr algn="l" fontAlgn="base"/>
            <a:r>
              <a:rPr lang="en-US" sz="1800">
                <a:solidFill>
                  <a:srgbClr val="1F3864"/>
                </a:solidFill>
                <a:latin typeface="Arial" panose="020B0604020202020204" pitchFamily="34" charset="0"/>
                <a:cs typeface="Arial" panose="020B0604020202020204" pitchFamily="34" charset="0"/>
              </a:rPr>
              <a:t>IRP Student recognizes how much the community is doing to move us forward towards to the Go Decision and prepare for Launch 1 later this fall. </a:t>
            </a:r>
          </a:p>
          <a:p>
            <a:pPr algn="l" fontAlgn="base"/>
            <a:endParaRPr lang="en-US" sz="1800">
              <a:solidFill>
                <a:srgbClr val="1F3864"/>
              </a:solidFill>
              <a:latin typeface="Arial" panose="020B0604020202020204" pitchFamily="34" charset="0"/>
              <a:cs typeface="Arial" panose="020B0604020202020204" pitchFamily="34" charset="0"/>
            </a:endParaRPr>
          </a:p>
          <a:p>
            <a:pPr algn="l" fontAlgn="base"/>
            <a:r>
              <a:rPr lang="en-US" sz="1800">
                <a:solidFill>
                  <a:srgbClr val="1F3864"/>
                </a:solidFill>
                <a:latin typeface="Arial" panose="020B0604020202020204" pitchFamily="34" charset="0"/>
                <a:cs typeface="Arial" panose="020B0604020202020204" pitchFamily="34" charset="0"/>
              </a:rPr>
              <a:t>Thank you to our community for supporting us through this journey! </a:t>
            </a:r>
          </a:p>
          <a:p>
            <a:pPr algn="l" fontAlgn="base"/>
            <a:endParaRPr lang="en-US" sz="2000" b="1">
              <a:solidFill>
                <a:srgbClr val="1F38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21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4E2B8F13-AE64-7ECA-1524-53102FC0C9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 y="0"/>
            <a:ext cx="12180486" cy="6858000"/>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2" name="Picture 1" descr="Icon&#10;&#10;Description automatically generated">
            <a:extLst>
              <a:ext uri="{FF2B5EF4-FFF2-40B4-BE49-F238E27FC236}">
                <a16:creationId xmlns:a16="http://schemas.microsoft.com/office/drawing/2014/main" id="{2BC8FDC0-80CC-4C35-B5BB-D7C272372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00" y="1149516"/>
            <a:ext cx="1371600" cy="1304925"/>
          </a:xfrm>
          <a:prstGeom prst="rect">
            <a:avLst/>
          </a:prstGeom>
        </p:spPr>
      </p:pic>
      <p:sp>
        <p:nvSpPr>
          <p:cNvPr id="3" name="TextBox 2">
            <a:extLst>
              <a:ext uri="{FF2B5EF4-FFF2-40B4-BE49-F238E27FC236}">
                <a16:creationId xmlns:a16="http://schemas.microsoft.com/office/drawing/2014/main" id="{F731D792-B032-D41A-AA95-3B5F7B618142}"/>
              </a:ext>
            </a:extLst>
          </p:cNvPr>
          <p:cNvSpPr txBox="1"/>
          <p:nvPr/>
        </p:nvSpPr>
        <p:spPr>
          <a:xfrm>
            <a:off x="1331495" y="1299410"/>
            <a:ext cx="30855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QUESTIONS</a:t>
            </a:r>
            <a:endParaRPr kumimoji="0" lang="en-CA" sz="32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DDD5BAA-7AC8-0B2D-935A-E9452B51F1EB}"/>
              </a:ext>
            </a:extLst>
          </p:cNvPr>
          <p:cNvSpPr txBox="1"/>
          <p:nvPr/>
        </p:nvSpPr>
        <p:spPr>
          <a:xfrm>
            <a:off x="1243262" y="1772653"/>
            <a:ext cx="324852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Whitney Book" pitchFamily="50" charset="0"/>
                <a:ea typeface="+mn-ea"/>
                <a:cs typeface="Arial" panose="020B0604020202020204" pitchFamily="34" charset="0"/>
              </a:rPr>
              <a:t>&amp; ANSWERS</a:t>
            </a:r>
            <a:endParaRPr kumimoji="0" lang="en-CA" sz="3300" b="1" i="0" u="none" strike="noStrike" kern="1200" cap="none" spc="0" normalizeH="0" baseline="0" noProof="0">
              <a:ln>
                <a:noFill/>
              </a:ln>
              <a:solidFill>
                <a:prstClr val="white"/>
              </a:solidFill>
              <a:effectLst/>
              <a:uLnTx/>
              <a:uFillTx/>
              <a:latin typeface="Whitney Book" pitchFamily="50" charset="0"/>
              <a:ea typeface="+mn-ea"/>
              <a:cs typeface="Arial" panose="020B0604020202020204" pitchFamily="34" charset="0"/>
            </a:endParaRPr>
          </a:p>
        </p:txBody>
      </p:sp>
    </p:spTree>
    <p:extLst>
      <p:ext uri="{BB962C8B-B14F-4D97-AF65-F5344CB8AC3E}">
        <p14:creationId xmlns:p14="http://schemas.microsoft.com/office/powerpoint/2010/main" val="902286398"/>
      </p:ext>
    </p:extLst>
  </p:cSld>
  <p:clrMapOvr>
    <a:masterClrMapping/>
  </p:clrMapOvr>
  <p:extLst>
    <p:ext uri="{6950BFC3-D8DA-4A85-94F7-54DA5524770B}">
      <p188:commentRel xmlns="" xmlns:p188="http://schemas.microsoft.com/office/powerpoint/2018/8/main" r:id="rId6"/>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0DDA86-C864-4F90-8A9E-014C4CA2C2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 y="0"/>
            <a:ext cx="12176900" cy="6858000"/>
          </a:xfrm>
          <a:prstGeom prst="rect">
            <a:avLst/>
          </a:prstGeom>
        </p:spPr>
      </p:pic>
    </p:spTree>
    <p:extLst>
      <p:ext uri="{BB962C8B-B14F-4D97-AF65-F5344CB8AC3E}">
        <p14:creationId xmlns:p14="http://schemas.microsoft.com/office/powerpoint/2010/main" val="2599670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784" y="4799583"/>
            <a:ext cx="11824970" cy="1496060"/>
          </a:xfrm>
          <a:prstGeom prst="rect">
            <a:avLst/>
          </a:prstGeom>
        </p:spPr>
        <p:txBody>
          <a:bodyPr vert="horz" wrap="square" lIns="0" tIns="13335" rIns="0" bIns="0" rtlCol="0">
            <a:spAutoFit/>
          </a:bodyPr>
          <a:lstStyle/>
          <a:p>
            <a:pPr marL="69850" marR="0" lvl="0" indent="0" defTabSz="914400" eaLnBrk="1" fontAlgn="auto" latinLnBrk="0" hangingPunct="1">
              <a:lnSpc>
                <a:spcPct val="100000"/>
              </a:lnSpc>
              <a:spcBef>
                <a:spcPts val="105"/>
              </a:spcBef>
              <a:spcAft>
                <a:spcPts val="0"/>
              </a:spcAft>
              <a:buClrTx/>
              <a:buSzTx/>
              <a:buFontTx/>
              <a:buNone/>
              <a:tabLst/>
              <a:defRPr/>
            </a:pPr>
            <a:r>
              <a:rPr kumimoji="0" sz="1050" b="1" i="0" u="none" strike="noStrike" kern="0" cap="none" spc="0" normalizeH="0" baseline="0" noProof="0">
                <a:ln>
                  <a:noFill/>
                </a:ln>
                <a:solidFill>
                  <a:srgbClr val="034F9F"/>
                </a:solidFill>
                <a:effectLst/>
                <a:uLnTx/>
                <a:uFillTx/>
                <a:latin typeface="Arial"/>
                <a:cs typeface="Arial"/>
              </a:rPr>
              <a:t>KEY</a:t>
            </a:r>
            <a:r>
              <a:rPr kumimoji="0" sz="1050" b="1" i="0" u="none" strike="noStrike" kern="0" cap="none" spc="25" normalizeH="0" baseline="0" noProof="0">
                <a:ln>
                  <a:noFill/>
                </a:ln>
                <a:solidFill>
                  <a:srgbClr val="034F9F"/>
                </a:solidFill>
                <a:effectLst/>
                <a:uLnTx/>
                <a:uFillTx/>
                <a:latin typeface="Arial"/>
                <a:cs typeface="Arial"/>
              </a:rPr>
              <a:t> </a:t>
            </a:r>
            <a:r>
              <a:rPr kumimoji="0" sz="1050" b="1" i="0" u="none" strike="noStrike" kern="0" cap="none" spc="-10" normalizeH="0" baseline="0" noProof="0">
                <a:ln>
                  <a:noFill/>
                </a:ln>
                <a:solidFill>
                  <a:srgbClr val="034F9F"/>
                </a:solidFill>
                <a:effectLst/>
                <a:uLnTx/>
                <a:uFillTx/>
                <a:latin typeface="Arial"/>
                <a:cs typeface="Arial"/>
              </a:rPr>
              <a:t>TAKEAWAYS</a:t>
            </a:r>
            <a:endParaRPr kumimoji="0" sz="105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1450" b="0" i="0" u="none" strike="noStrike" kern="0" cap="none" spc="0" normalizeH="0" baseline="0" noProof="0">
              <a:ln>
                <a:noFill/>
              </a:ln>
              <a:solidFill>
                <a:sysClr val="windowText" lastClr="000000"/>
              </a:solidFill>
              <a:effectLst/>
              <a:uLnTx/>
              <a:uFillTx/>
              <a:latin typeface="Arial"/>
              <a:cs typeface="Arial"/>
            </a:endParaRPr>
          </a:p>
          <a:p>
            <a:pPr marL="264795" marR="0" lvl="0" indent="-252095" defTabSz="914400" eaLnBrk="1" fontAlgn="auto" latinLnBrk="0" hangingPunct="1">
              <a:lnSpc>
                <a:spcPct val="100000"/>
              </a:lnSpc>
              <a:spcBef>
                <a:spcPts val="0"/>
              </a:spcBef>
              <a:spcAft>
                <a:spcPts val="0"/>
              </a:spcAft>
              <a:buClrTx/>
              <a:buSzTx/>
              <a:buFontTx/>
              <a:buChar char="•"/>
              <a:tabLst>
                <a:tab pos="264795" algn="l"/>
              </a:tabLst>
              <a:defRPr/>
            </a:pPr>
            <a:r>
              <a:rPr kumimoji="0" sz="1200" b="0" i="0" u="none" strike="noStrike" kern="0" cap="none" spc="0" normalizeH="0" baseline="0" noProof="0">
                <a:ln>
                  <a:noFill/>
                </a:ln>
                <a:solidFill>
                  <a:srgbClr val="3A3838"/>
                </a:solidFill>
                <a:effectLst/>
                <a:uLnTx/>
                <a:uFillTx/>
                <a:latin typeface="Arial"/>
                <a:cs typeface="Arial"/>
              </a:rPr>
              <a:t>Workday</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Student</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covers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the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functional</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capabilities</a:t>
            </a:r>
            <a:r>
              <a:rPr kumimoji="0" sz="1200" b="0" i="0" u="none" strike="noStrike" kern="0" cap="none" spc="-4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currently</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covered</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by</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25" normalizeH="0" baseline="0" noProof="0">
                <a:ln>
                  <a:noFill/>
                </a:ln>
                <a:solidFill>
                  <a:srgbClr val="3A3838"/>
                </a:solidFill>
                <a:effectLst/>
                <a:uLnTx/>
                <a:uFillTx/>
                <a:latin typeface="Arial"/>
                <a:cs typeface="Arial"/>
              </a:rPr>
              <a:t>SIS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64795" marR="0" lvl="0" indent="-252095" defTabSz="914400" eaLnBrk="1" fontAlgn="auto" latinLnBrk="0" hangingPunct="1">
              <a:lnSpc>
                <a:spcPct val="100000"/>
              </a:lnSpc>
              <a:spcBef>
                <a:spcPts val="0"/>
              </a:spcBef>
              <a:spcAft>
                <a:spcPts val="0"/>
              </a:spcAft>
              <a:buClrTx/>
              <a:buSzTx/>
              <a:buFontTx/>
              <a:buChar char="•"/>
              <a:tabLst>
                <a:tab pos="264795" algn="l"/>
              </a:tabLst>
              <a:defRPr/>
            </a:pPr>
            <a:r>
              <a:rPr kumimoji="0" sz="1200" b="0" i="0" u="none" strike="noStrike" kern="0" cap="none" spc="0" normalizeH="0" baseline="0" noProof="0">
                <a:ln>
                  <a:noFill/>
                </a:ln>
                <a:solidFill>
                  <a:srgbClr val="3A3838"/>
                </a:solidFill>
                <a:effectLst/>
                <a:uLnTx/>
                <a:uFillTx/>
                <a:latin typeface="Arial"/>
                <a:cs typeface="Arial"/>
              </a:rPr>
              <a:t>Process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owners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have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been</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consulted</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to</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define,</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vet,</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validate</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the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Workday</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Student</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system</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to</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ensure</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functional</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business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10" normalizeH="0" baseline="0" noProof="0">
                <a:ln>
                  <a:noFill/>
                </a:ln>
                <a:solidFill>
                  <a:srgbClr val="3A3838"/>
                </a:solidFill>
                <a:effectLst/>
                <a:uLnTx/>
                <a:uFillTx/>
                <a:latin typeface="Arial"/>
                <a:cs typeface="Arial"/>
              </a:rPr>
              <a:t>continuity</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64795" marR="0" lvl="0" indent="-252095" defTabSz="914400" eaLnBrk="1" fontAlgn="auto" latinLnBrk="0" hangingPunct="1">
              <a:lnSpc>
                <a:spcPct val="100000"/>
              </a:lnSpc>
              <a:spcBef>
                <a:spcPts val="0"/>
              </a:spcBef>
              <a:spcAft>
                <a:spcPts val="0"/>
              </a:spcAft>
              <a:buClrTx/>
              <a:buSzTx/>
              <a:buFontTx/>
              <a:buChar char="•"/>
              <a:tabLst>
                <a:tab pos="264795" algn="l"/>
              </a:tabLst>
              <a:defRPr/>
            </a:pPr>
            <a:r>
              <a:rPr kumimoji="0" sz="1200" b="0" i="0" u="none" strike="noStrike" kern="0" cap="none" spc="0" normalizeH="0" baseline="0" noProof="0">
                <a:ln>
                  <a:noFill/>
                </a:ln>
                <a:solidFill>
                  <a:srgbClr val="3A3838"/>
                </a:solidFill>
                <a:effectLst/>
                <a:uLnTx/>
                <a:uFillTx/>
                <a:latin typeface="Arial"/>
                <a:cs typeface="Arial"/>
              </a:rPr>
              <a:t>There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will</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be</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differences</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to</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how</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work</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is</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done</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in</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Workday</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Student.</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Some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items</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may</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require</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temporary</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manual</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workarounds,</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addressed</a:t>
            </a:r>
            <a:r>
              <a:rPr kumimoji="0" sz="1200" b="0" i="0" u="none" strike="noStrike" kern="0" cap="none" spc="-4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in</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future</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Workday</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Student</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10" normalizeH="0" baseline="0" noProof="0">
                <a:ln>
                  <a:noFill/>
                </a:ln>
                <a:solidFill>
                  <a:srgbClr val="3A3838"/>
                </a:solidFill>
                <a:effectLst/>
                <a:uLnTx/>
                <a:uFillTx/>
                <a:latin typeface="Arial"/>
                <a:cs typeface="Arial"/>
              </a:rPr>
              <a:t>releases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64795" marR="5080" lvl="0" indent="-252729" defTabSz="914400" eaLnBrk="1" fontAlgn="auto" latinLnBrk="0" hangingPunct="1">
              <a:lnSpc>
                <a:spcPct val="100000"/>
              </a:lnSpc>
              <a:spcBef>
                <a:spcPts val="0"/>
              </a:spcBef>
              <a:spcAft>
                <a:spcPts val="0"/>
              </a:spcAft>
              <a:buClrTx/>
              <a:buSzTx/>
              <a:buFontTx/>
              <a:buChar char="•"/>
              <a:tabLst>
                <a:tab pos="264795" algn="l"/>
              </a:tabLst>
              <a:defRPr/>
            </a:pPr>
            <a:r>
              <a:rPr kumimoji="0" sz="1200" b="0" i="0" u="none" strike="noStrike" kern="0" cap="none" spc="0" normalizeH="0" baseline="0" noProof="0">
                <a:ln>
                  <a:noFill/>
                </a:ln>
                <a:solidFill>
                  <a:srgbClr val="3A3838"/>
                </a:solidFill>
                <a:effectLst/>
                <a:uLnTx/>
                <a:uFillTx/>
                <a:latin typeface="Arial"/>
                <a:cs typeface="Arial"/>
              </a:rPr>
              <a:t>Design</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Summaries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(coming</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soon)</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will</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highlight</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breakdown</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the</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level</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of</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change</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impacts</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by</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10" normalizeH="0" baseline="0" noProof="0">
                <a:ln>
                  <a:noFill/>
                </a:ln>
                <a:solidFill>
                  <a:srgbClr val="3A3838"/>
                </a:solidFill>
                <a:effectLst/>
                <a:uLnTx/>
                <a:uFillTx/>
                <a:latin typeface="Arial"/>
                <a:cs typeface="Arial"/>
              </a:rPr>
              <a:t>capability.</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Changes</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range</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from</a:t>
            </a:r>
            <a:r>
              <a:rPr kumimoji="0" sz="1200" b="0" i="0" u="none" strike="noStrike" kern="0" cap="none" spc="-1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minimal</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impact</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to</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significant</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impact.</a:t>
            </a:r>
            <a:r>
              <a:rPr kumimoji="0" sz="1200" b="0" i="0" u="none" strike="noStrike" kern="0" cap="none" spc="-45" normalizeH="0" baseline="0" noProof="0">
                <a:ln>
                  <a:noFill/>
                </a:ln>
                <a:solidFill>
                  <a:srgbClr val="3A3838"/>
                </a:solidFill>
                <a:effectLst/>
                <a:uLnTx/>
                <a:uFillTx/>
                <a:latin typeface="Arial"/>
                <a:cs typeface="Arial"/>
              </a:rPr>
              <a:t> </a:t>
            </a:r>
            <a:r>
              <a:rPr kumimoji="0" sz="1200" b="0" i="0" u="none" strike="noStrike" kern="0" cap="none" spc="-20" normalizeH="0" baseline="0" noProof="0">
                <a:ln>
                  <a:noFill/>
                </a:ln>
                <a:solidFill>
                  <a:srgbClr val="3A3838"/>
                </a:solidFill>
                <a:effectLst/>
                <a:uLnTx/>
                <a:uFillTx/>
                <a:latin typeface="Arial"/>
                <a:cs typeface="Arial"/>
              </a:rPr>
              <a:t>This </a:t>
            </a:r>
            <a:r>
              <a:rPr kumimoji="0" sz="1200" b="0" i="0" u="none" strike="noStrike" kern="0" cap="none" spc="0" normalizeH="0" baseline="0" noProof="0">
                <a:ln>
                  <a:noFill/>
                </a:ln>
                <a:solidFill>
                  <a:srgbClr val="3A3838"/>
                </a:solidFill>
                <a:effectLst/>
                <a:uLnTx/>
                <a:uFillTx/>
                <a:latin typeface="Arial"/>
                <a:cs typeface="Arial"/>
              </a:rPr>
              <a:t>information</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helps</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units</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prepare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plan</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resources</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for</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Launches</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1</a:t>
            </a:r>
            <a:r>
              <a:rPr kumimoji="0" sz="1200" b="0" i="0" u="none" strike="noStrike" kern="0" cap="none" spc="-1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2</a:t>
            </a:r>
            <a:r>
              <a:rPr kumimoji="0" sz="1200" b="0" i="0" u="none" strike="noStrike" kern="0" cap="none" spc="-10" normalizeH="0" baseline="0" noProof="0">
                <a:ln>
                  <a:noFill/>
                </a:ln>
                <a:solidFill>
                  <a:srgbClr val="3A3838"/>
                </a:solidFill>
                <a:effectLst/>
                <a:uLnTx/>
                <a:uFillTx/>
                <a:latin typeface="Arial"/>
                <a:cs typeface="Arial"/>
              </a:rPr>
              <a:t> appropriately</a:t>
            </a:r>
            <a:endParaRPr kumimoji="0" sz="1200" b="0" i="0" u="none" strike="noStrike" kern="0" cap="none" spc="0" normalizeH="0" baseline="0" noProof="0">
              <a:ln>
                <a:noFill/>
              </a:ln>
              <a:solidFill>
                <a:sysClr val="windowText" lastClr="000000"/>
              </a:solidFill>
              <a:effectLst/>
              <a:uLnTx/>
              <a:uFillTx/>
              <a:latin typeface="Arial"/>
              <a:cs typeface="Arial"/>
            </a:endParaRPr>
          </a:p>
          <a:p>
            <a:pPr marL="264795" marR="0" lvl="0" indent="-252095" defTabSz="914400" eaLnBrk="1" fontAlgn="auto" latinLnBrk="0" hangingPunct="1">
              <a:lnSpc>
                <a:spcPct val="100000"/>
              </a:lnSpc>
              <a:spcBef>
                <a:spcPts val="0"/>
              </a:spcBef>
              <a:spcAft>
                <a:spcPts val="0"/>
              </a:spcAft>
              <a:buClrTx/>
              <a:buSzTx/>
              <a:buFontTx/>
              <a:buChar char="•"/>
              <a:tabLst>
                <a:tab pos="264795" algn="l"/>
              </a:tabLst>
              <a:defRPr/>
            </a:pPr>
            <a:r>
              <a:rPr kumimoji="0" sz="1200" b="0" i="0" u="none" strike="noStrike" kern="0" cap="none" spc="0" normalizeH="0" baseline="0" noProof="0">
                <a:ln>
                  <a:noFill/>
                </a:ln>
                <a:solidFill>
                  <a:srgbClr val="3A3838"/>
                </a:solidFill>
                <a:effectLst/>
                <a:uLnTx/>
                <a:uFillTx/>
                <a:latin typeface="Arial"/>
                <a:cs typeface="Arial"/>
              </a:rPr>
              <a:t>Learning</a:t>
            </a:r>
            <a:r>
              <a:rPr kumimoji="0" sz="1200" b="0" i="0" u="none" strike="noStrike" kern="0" cap="none" spc="-5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curves</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are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expected</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after</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both</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Launch</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1</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and</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2,</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additional</a:t>
            </a:r>
            <a:r>
              <a:rPr kumimoji="0" sz="1200" b="0" i="0" u="none" strike="noStrike" kern="0" cap="none" spc="-3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support</a:t>
            </a:r>
            <a:r>
              <a:rPr kumimoji="0" sz="1200" b="0" i="0" u="none" strike="noStrike" kern="0" cap="none" spc="-3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via</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Hypercare</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will</a:t>
            </a:r>
            <a:r>
              <a:rPr kumimoji="0" sz="1200" b="0" i="0" u="none" strike="noStrike" kern="0" cap="none" spc="-25"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be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available</a:t>
            </a:r>
            <a:r>
              <a:rPr kumimoji="0" sz="1200" b="0" i="0" u="none" strike="noStrike" kern="0" cap="none" spc="-4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to</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0" normalizeH="0" baseline="0" noProof="0">
                <a:ln>
                  <a:noFill/>
                </a:ln>
                <a:solidFill>
                  <a:srgbClr val="3A3838"/>
                </a:solidFill>
                <a:effectLst/>
                <a:uLnTx/>
                <a:uFillTx/>
                <a:latin typeface="Arial"/>
                <a:cs typeface="Arial"/>
              </a:rPr>
              <a:t>the</a:t>
            </a:r>
            <a:r>
              <a:rPr kumimoji="0" sz="1200" b="0" i="0" u="none" strike="noStrike" kern="0" cap="none" spc="-20" normalizeH="0" baseline="0" noProof="0">
                <a:ln>
                  <a:noFill/>
                </a:ln>
                <a:solidFill>
                  <a:srgbClr val="3A3838"/>
                </a:solidFill>
                <a:effectLst/>
                <a:uLnTx/>
                <a:uFillTx/>
                <a:latin typeface="Arial"/>
                <a:cs typeface="Arial"/>
              </a:rPr>
              <a:t> </a:t>
            </a:r>
            <a:r>
              <a:rPr kumimoji="0" sz="1200" b="0" i="0" u="none" strike="noStrike" kern="0" cap="none" spc="-10" normalizeH="0" baseline="0" noProof="0">
                <a:ln>
                  <a:noFill/>
                </a:ln>
                <a:solidFill>
                  <a:srgbClr val="3A3838"/>
                </a:solidFill>
                <a:effectLst/>
                <a:uLnTx/>
                <a:uFillTx/>
                <a:latin typeface="Arial"/>
                <a:cs typeface="Arial"/>
              </a:rPr>
              <a:t>community</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grpSp>
        <p:nvGrpSpPr>
          <p:cNvPr id="3" name="object 3"/>
          <p:cNvGrpSpPr/>
          <p:nvPr/>
        </p:nvGrpSpPr>
        <p:grpSpPr>
          <a:xfrm>
            <a:off x="98297" y="92964"/>
            <a:ext cx="9864090" cy="3827779"/>
            <a:chOff x="98297" y="92964"/>
            <a:chExt cx="9864090" cy="3827779"/>
          </a:xfrm>
        </p:grpSpPr>
        <p:pic>
          <p:nvPicPr>
            <p:cNvPr id="4" name="object 4"/>
            <p:cNvPicPr/>
            <p:nvPr/>
          </p:nvPicPr>
          <p:blipFill>
            <a:blip r:embed="rId2" cstate="print"/>
            <a:stretch>
              <a:fillRect/>
            </a:stretch>
          </p:blipFill>
          <p:spPr>
            <a:xfrm>
              <a:off x="613410" y="178307"/>
              <a:ext cx="1313688" cy="339852"/>
            </a:xfrm>
            <a:prstGeom prst="rect">
              <a:avLst/>
            </a:prstGeom>
          </p:spPr>
        </p:pic>
        <p:pic>
          <p:nvPicPr>
            <p:cNvPr id="5" name="object 5"/>
            <p:cNvPicPr/>
            <p:nvPr/>
          </p:nvPicPr>
          <p:blipFill>
            <a:blip r:embed="rId3" cstate="print"/>
            <a:stretch>
              <a:fillRect/>
            </a:stretch>
          </p:blipFill>
          <p:spPr>
            <a:xfrm>
              <a:off x="98297" y="92964"/>
              <a:ext cx="515112" cy="515112"/>
            </a:xfrm>
            <a:prstGeom prst="rect">
              <a:avLst/>
            </a:prstGeom>
          </p:spPr>
        </p:pic>
        <p:sp>
          <p:nvSpPr>
            <p:cNvPr id="6" name="object 6"/>
            <p:cNvSpPr/>
            <p:nvPr/>
          </p:nvSpPr>
          <p:spPr>
            <a:xfrm>
              <a:off x="8451722" y="3448430"/>
              <a:ext cx="1504315" cy="466090"/>
            </a:xfrm>
            <a:custGeom>
              <a:avLst/>
              <a:gdLst/>
              <a:ahLst/>
              <a:cxnLst/>
              <a:rect l="l" t="t" r="r" b="b"/>
              <a:pathLst>
                <a:path w="1504315" h="466089">
                  <a:moveTo>
                    <a:pt x="1426591" y="0"/>
                  </a:moveTo>
                  <a:lnTo>
                    <a:pt x="77597" y="0"/>
                  </a:lnTo>
                  <a:lnTo>
                    <a:pt x="47416" y="6105"/>
                  </a:lnTo>
                  <a:lnTo>
                    <a:pt x="22748" y="22748"/>
                  </a:lnTo>
                  <a:lnTo>
                    <a:pt x="6105" y="47416"/>
                  </a:lnTo>
                  <a:lnTo>
                    <a:pt x="0" y="77597"/>
                  </a:lnTo>
                  <a:lnTo>
                    <a:pt x="0" y="387985"/>
                  </a:lnTo>
                  <a:lnTo>
                    <a:pt x="6105" y="418165"/>
                  </a:lnTo>
                  <a:lnTo>
                    <a:pt x="22748" y="442833"/>
                  </a:lnTo>
                  <a:lnTo>
                    <a:pt x="47416" y="459476"/>
                  </a:lnTo>
                  <a:lnTo>
                    <a:pt x="77597" y="465582"/>
                  </a:lnTo>
                  <a:lnTo>
                    <a:pt x="1426591" y="465582"/>
                  </a:lnTo>
                  <a:lnTo>
                    <a:pt x="1456771" y="459476"/>
                  </a:lnTo>
                  <a:lnTo>
                    <a:pt x="1481439" y="442833"/>
                  </a:lnTo>
                  <a:lnTo>
                    <a:pt x="1498082" y="418165"/>
                  </a:lnTo>
                  <a:lnTo>
                    <a:pt x="1504188" y="387985"/>
                  </a:lnTo>
                  <a:lnTo>
                    <a:pt x="1504188" y="77597"/>
                  </a:lnTo>
                  <a:lnTo>
                    <a:pt x="1498082" y="47416"/>
                  </a:lnTo>
                  <a:lnTo>
                    <a:pt x="1481439" y="22748"/>
                  </a:lnTo>
                  <a:lnTo>
                    <a:pt x="1456771" y="6105"/>
                  </a:lnTo>
                  <a:lnTo>
                    <a:pt x="1426591" y="0"/>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8451722" y="3448430"/>
              <a:ext cx="1504315" cy="466090"/>
            </a:xfrm>
            <a:custGeom>
              <a:avLst/>
              <a:gdLst/>
              <a:ahLst/>
              <a:cxnLst/>
              <a:rect l="l" t="t" r="r" b="b"/>
              <a:pathLst>
                <a:path w="1504315" h="466089">
                  <a:moveTo>
                    <a:pt x="0" y="77597"/>
                  </a:moveTo>
                  <a:lnTo>
                    <a:pt x="6105" y="47416"/>
                  </a:lnTo>
                  <a:lnTo>
                    <a:pt x="22748" y="22748"/>
                  </a:lnTo>
                  <a:lnTo>
                    <a:pt x="47416" y="6105"/>
                  </a:lnTo>
                  <a:lnTo>
                    <a:pt x="77597" y="0"/>
                  </a:lnTo>
                  <a:lnTo>
                    <a:pt x="1426591" y="0"/>
                  </a:lnTo>
                  <a:lnTo>
                    <a:pt x="1456771" y="6105"/>
                  </a:lnTo>
                  <a:lnTo>
                    <a:pt x="1481439" y="22748"/>
                  </a:lnTo>
                  <a:lnTo>
                    <a:pt x="1498082" y="47416"/>
                  </a:lnTo>
                  <a:lnTo>
                    <a:pt x="1504188" y="77597"/>
                  </a:lnTo>
                  <a:lnTo>
                    <a:pt x="1504188" y="387985"/>
                  </a:lnTo>
                  <a:lnTo>
                    <a:pt x="1498082" y="418165"/>
                  </a:lnTo>
                  <a:lnTo>
                    <a:pt x="1481439" y="442833"/>
                  </a:lnTo>
                  <a:lnTo>
                    <a:pt x="1456771" y="459476"/>
                  </a:lnTo>
                  <a:lnTo>
                    <a:pt x="1426591" y="465582"/>
                  </a:lnTo>
                  <a:lnTo>
                    <a:pt x="77597" y="465582"/>
                  </a:lnTo>
                  <a:lnTo>
                    <a:pt x="47416" y="459476"/>
                  </a:lnTo>
                  <a:lnTo>
                    <a:pt x="22748" y="442833"/>
                  </a:lnTo>
                  <a:lnTo>
                    <a:pt x="6105" y="418165"/>
                  </a:lnTo>
                  <a:lnTo>
                    <a:pt x="0" y="387985"/>
                  </a:lnTo>
                  <a:lnTo>
                    <a:pt x="0" y="77597"/>
                  </a:lnTo>
                  <a:close/>
                </a:path>
              </a:pathLst>
            </a:custGeom>
            <a:ln w="12700">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8" name="object 8"/>
          <p:cNvPicPr/>
          <p:nvPr/>
        </p:nvPicPr>
        <p:blipFill>
          <a:blip r:embed="rId4" cstate="print"/>
          <a:stretch>
            <a:fillRect/>
          </a:stretch>
        </p:blipFill>
        <p:spPr>
          <a:xfrm>
            <a:off x="0" y="6553961"/>
            <a:ext cx="12192000" cy="304038"/>
          </a:xfrm>
          <a:prstGeom prst="rect">
            <a:avLst/>
          </a:prstGeom>
        </p:spPr>
      </p:pic>
      <p:sp>
        <p:nvSpPr>
          <p:cNvPr id="9" name="object 9"/>
          <p:cNvSpPr txBox="1"/>
          <p:nvPr/>
        </p:nvSpPr>
        <p:spPr>
          <a:xfrm>
            <a:off x="2987294" y="6626097"/>
            <a:ext cx="6097270" cy="213995"/>
          </a:xfrm>
          <a:prstGeom prst="rect">
            <a:avLst/>
          </a:prstGeom>
        </p:spPr>
        <p:txBody>
          <a:bodyPr vert="horz" wrap="square" lIns="0" tIns="17145" rIns="0" bIns="0" rtlCol="0">
            <a:spAutoFit/>
          </a:bodyPr>
          <a:lstStyle/>
          <a:p>
            <a:pPr marL="12700" marR="0" lvl="0" indent="0" defTabSz="914400" eaLnBrk="1" fontAlgn="auto" latinLnBrk="0" hangingPunct="1">
              <a:lnSpc>
                <a:spcPct val="100000"/>
              </a:lnSpc>
              <a:spcBef>
                <a:spcPts val="135"/>
              </a:spcBef>
              <a:spcAft>
                <a:spcPts val="0"/>
              </a:spcAft>
              <a:buClrTx/>
              <a:buSzTx/>
              <a:buFontTx/>
              <a:buNone/>
              <a:tabLst/>
              <a:defRPr/>
            </a:pPr>
            <a:r>
              <a:rPr kumimoji="0" sz="1200" b="0" i="0" u="none" strike="noStrike" kern="0" cap="none" spc="-20" normalizeH="0" baseline="0" noProof="0">
                <a:ln>
                  <a:noFill/>
                </a:ln>
                <a:solidFill>
                  <a:srgbClr val="FFFFFF"/>
                </a:solidFill>
                <a:effectLst/>
                <a:uLnTx/>
                <a:uFillTx/>
                <a:latin typeface="Arial"/>
                <a:cs typeface="Arial"/>
              </a:rPr>
              <a:t>To</a:t>
            </a:r>
            <a:r>
              <a:rPr kumimoji="0" sz="1200" b="0" i="0" u="none" strike="noStrike" kern="0" cap="none" spc="12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view</a:t>
            </a:r>
            <a:r>
              <a:rPr kumimoji="0" sz="1200" b="0" i="0" u="none" strike="noStrike" kern="0" cap="none" spc="12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additional</a:t>
            </a:r>
            <a:r>
              <a:rPr kumimoji="0" sz="1200" b="0" i="0" u="none" strike="noStrike" kern="0" cap="none" spc="10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IRP</a:t>
            </a:r>
            <a:r>
              <a:rPr kumimoji="0" sz="1200" b="0" i="0" u="none" strike="noStrike" kern="0" cap="none" spc="9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1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topics</a:t>
            </a:r>
            <a:r>
              <a:rPr kumimoji="0" sz="1200" b="0" i="0" u="none" strike="noStrike" kern="0" cap="none" spc="11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check-out:</a:t>
            </a:r>
            <a:r>
              <a:rPr kumimoji="0" sz="1200" b="0" i="0" u="none" strike="noStrike" kern="0" cap="none" spc="10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https://irp.ubc.ca/irp-student-</a:t>
            </a:r>
            <a:r>
              <a:rPr kumimoji="0" sz="1200" b="0" i="0" u="none" strike="noStrike" kern="0" cap="none" spc="-10" normalizeH="0" baseline="0" noProof="0">
                <a:ln>
                  <a:noFill/>
                </a:ln>
                <a:solidFill>
                  <a:srgbClr val="FFFFFF"/>
                </a:solidFill>
                <a:effectLst/>
                <a:uLnTx/>
                <a:uFillTx/>
                <a:latin typeface="Arial"/>
                <a:cs typeface="Arial"/>
              </a:rPr>
              <a:t>snapshots</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10" name="object 10"/>
          <p:cNvSpPr txBox="1"/>
          <p:nvPr/>
        </p:nvSpPr>
        <p:spPr>
          <a:xfrm>
            <a:off x="8691626" y="3588511"/>
            <a:ext cx="1026160" cy="1784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0" normalizeH="0" baseline="0" noProof="0">
                <a:ln>
                  <a:noFill/>
                </a:ln>
                <a:solidFill>
                  <a:srgbClr val="FFFFFF"/>
                </a:solidFill>
                <a:effectLst/>
                <a:uLnTx/>
                <a:uFillTx/>
                <a:latin typeface="Arial"/>
                <a:cs typeface="Arial"/>
              </a:rPr>
              <a:t>What</a:t>
            </a:r>
            <a:r>
              <a:rPr kumimoji="0" sz="1000" b="0" i="0" u="none" strike="noStrike" kern="0" cap="none" spc="-30"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is</a:t>
            </a:r>
            <a:r>
              <a:rPr kumimoji="0" sz="1000" b="0" i="0" u="none" strike="noStrike" kern="0" cap="none" spc="-5"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in</a:t>
            </a:r>
            <a:r>
              <a:rPr kumimoji="0" sz="1000" b="0" i="0" u="none" strike="noStrike" kern="0" cap="none" spc="-15" normalizeH="0" baseline="0" noProof="0">
                <a:ln>
                  <a:noFill/>
                </a:ln>
                <a:solidFill>
                  <a:srgbClr val="FFFFFF"/>
                </a:solidFill>
                <a:effectLst/>
                <a:uLnTx/>
                <a:uFillTx/>
                <a:latin typeface="Arial"/>
                <a:cs typeface="Arial"/>
              </a:rPr>
              <a:t> </a:t>
            </a:r>
            <a:r>
              <a:rPr kumimoji="0" sz="1000" b="0" i="0" u="none" strike="noStrike" kern="0" cap="none" spc="-10" normalizeH="0" baseline="0" noProof="0">
                <a:ln>
                  <a:noFill/>
                </a:ln>
                <a:solidFill>
                  <a:srgbClr val="FFFFFF"/>
                </a:solidFill>
                <a:effectLst/>
                <a:uLnTx/>
                <a:uFillTx/>
                <a:latin typeface="Arial"/>
                <a:cs typeface="Arial"/>
              </a:rPr>
              <a:t>scope?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11" name="object 11"/>
          <p:cNvGrpSpPr/>
          <p:nvPr/>
        </p:nvGrpSpPr>
        <p:grpSpPr>
          <a:xfrm>
            <a:off x="10195686" y="3437509"/>
            <a:ext cx="1567180" cy="479425"/>
            <a:chOff x="10195686" y="3437509"/>
            <a:chExt cx="1567180" cy="479425"/>
          </a:xfrm>
        </p:grpSpPr>
        <p:sp>
          <p:nvSpPr>
            <p:cNvPr id="12" name="object 12"/>
            <p:cNvSpPr/>
            <p:nvPr/>
          </p:nvSpPr>
          <p:spPr>
            <a:xfrm>
              <a:off x="10202036" y="3443859"/>
              <a:ext cx="1554480" cy="466725"/>
            </a:xfrm>
            <a:custGeom>
              <a:avLst/>
              <a:gdLst/>
              <a:ahLst/>
              <a:cxnLst/>
              <a:rect l="l" t="t" r="r" b="b"/>
              <a:pathLst>
                <a:path w="1554479" h="466725">
                  <a:moveTo>
                    <a:pt x="1476756" y="0"/>
                  </a:moveTo>
                  <a:lnTo>
                    <a:pt x="77724" y="0"/>
                  </a:lnTo>
                  <a:lnTo>
                    <a:pt x="47470" y="6107"/>
                  </a:lnTo>
                  <a:lnTo>
                    <a:pt x="22764" y="22764"/>
                  </a:lnTo>
                  <a:lnTo>
                    <a:pt x="6107" y="47470"/>
                  </a:lnTo>
                  <a:lnTo>
                    <a:pt x="0" y="77724"/>
                  </a:lnTo>
                  <a:lnTo>
                    <a:pt x="0" y="388620"/>
                  </a:lnTo>
                  <a:lnTo>
                    <a:pt x="6107" y="418873"/>
                  </a:lnTo>
                  <a:lnTo>
                    <a:pt x="22764" y="443579"/>
                  </a:lnTo>
                  <a:lnTo>
                    <a:pt x="47470" y="460236"/>
                  </a:lnTo>
                  <a:lnTo>
                    <a:pt x="77724" y="466344"/>
                  </a:lnTo>
                  <a:lnTo>
                    <a:pt x="1476756" y="466344"/>
                  </a:lnTo>
                  <a:lnTo>
                    <a:pt x="1507009" y="460236"/>
                  </a:lnTo>
                  <a:lnTo>
                    <a:pt x="1531715" y="443579"/>
                  </a:lnTo>
                  <a:lnTo>
                    <a:pt x="1548372" y="418873"/>
                  </a:lnTo>
                  <a:lnTo>
                    <a:pt x="1554480" y="388620"/>
                  </a:lnTo>
                  <a:lnTo>
                    <a:pt x="1554480" y="77724"/>
                  </a:lnTo>
                  <a:lnTo>
                    <a:pt x="1548372" y="47470"/>
                  </a:lnTo>
                  <a:lnTo>
                    <a:pt x="1531715" y="22764"/>
                  </a:lnTo>
                  <a:lnTo>
                    <a:pt x="1507009" y="6107"/>
                  </a:lnTo>
                  <a:lnTo>
                    <a:pt x="1476756" y="0"/>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object 13"/>
            <p:cNvSpPr/>
            <p:nvPr/>
          </p:nvSpPr>
          <p:spPr>
            <a:xfrm>
              <a:off x="10202036" y="3443859"/>
              <a:ext cx="1554480" cy="466725"/>
            </a:xfrm>
            <a:custGeom>
              <a:avLst/>
              <a:gdLst/>
              <a:ahLst/>
              <a:cxnLst/>
              <a:rect l="l" t="t" r="r" b="b"/>
              <a:pathLst>
                <a:path w="1554479" h="466725">
                  <a:moveTo>
                    <a:pt x="0" y="77724"/>
                  </a:moveTo>
                  <a:lnTo>
                    <a:pt x="6107" y="47470"/>
                  </a:lnTo>
                  <a:lnTo>
                    <a:pt x="22764" y="22764"/>
                  </a:lnTo>
                  <a:lnTo>
                    <a:pt x="47470" y="6107"/>
                  </a:lnTo>
                  <a:lnTo>
                    <a:pt x="77724" y="0"/>
                  </a:lnTo>
                  <a:lnTo>
                    <a:pt x="1476756" y="0"/>
                  </a:lnTo>
                  <a:lnTo>
                    <a:pt x="1507009" y="6107"/>
                  </a:lnTo>
                  <a:lnTo>
                    <a:pt x="1531715" y="22764"/>
                  </a:lnTo>
                  <a:lnTo>
                    <a:pt x="1548372" y="47470"/>
                  </a:lnTo>
                  <a:lnTo>
                    <a:pt x="1554480" y="77724"/>
                  </a:lnTo>
                  <a:lnTo>
                    <a:pt x="1554480" y="388620"/>
                  </a:lnTo>
                  <a:lnTo>
                    <a:pt x="1548372" y="418873"/>
                  </a:lnTo>
                  <a:lnTo>
                    <a:pt x="1531715" y="443579"/>
                  </a:lnTo>
                  <a:lnTo>
                    <a:pt x="1507009" y="460236"/>
                  </a:lnTo>
                  <a:lnTo>
                    <a:pt x="1476756" y="466344"/>
                  </a:lnTo>
                  <a:lnTo>
                    <a:pt x="77724" y="466344"/>
                  </a:lnTo>
                  <a:lnTo>
                    <a:pt x="47470" y="460236"/>
                  </a:lnTo>
                  <a:lnTo>
                    <a:pt x="22764" y="443579"/>
                  </a:lnTo>
                  <a:lnTo>
                    <a:pt x="6107" y="418873"/>
                  </a:lnTo>
                  <a:lnTo>
                    <a:pt x="0" y="388620"/>
                  </a:lnTo>
                  <a:lnTo>
                    <a:pt x="0" y="77724"/>
                  </a:lnTo>
                  <a:close/>
                </a:path>
              </a:pathLst>
            </a:custGeom>
            <a:ln w="12700">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4" name="object 14"/>
          <p:cNvSpPr txBox="1"/>
          <p:nvPr/>
        </p:nvSpPr>
        <p:spPr>
          <a:xfrm>
            <a:off x="10316464" y="3504438"/>
            <a:ext cx="1327150" cy="338455"/>
          </a:xfrm>
          <a:prstGeom prst="rect">
            <a:avLst/>
          </a:prstGeom>
        </p:spPr>
        <p:txBody>
          <a:bodyPr vert="horz" wrap="square" lIns="0" tIns="12700" rIns="0" bIns="0" rtlCol="0">
            <a:spAutoFit/>
          </a:bodyPr>
          <a:lstStyle/>
          <a:p>
            <a:pPr marL="398780" marR="5080" lvl="0" indent="-386715" defTabSz="914400" eaLnBrk="1" fontAlgn="auto" latinLnBrk="0" hangingPunct="1">
              <a:lnSpc>
                <a:spcPct val="100000"/>
              </a:lnSpc>
              <a:spcBef>
                <a:spcPts val="100"/>
              </a:spcBef>
              <a:spcAft>
                <a:spcPts val="0"/>
              </a:spcAft>
              <a:buClrTx/>
              <a:buSzTx/>
              <a:buFontTx/>
              <a:buNone/>
              <a:tabLst/>
              <a:defRPr/>
            </a:pPr>
            <a:r>
              <a:rPr kumimoji="0" sz="1050" b="0" i="0" u="none" strike="noStrike" kern="0" cap="none" spc="0" normalizeH="0" baseline="0" noProof="0">
                <a:ln>
                  <a:noFill/>
                </a:ln>
                <a:solidFill>
                  <a:srgbClr val="FFFFFF"/>
                </a:solidFill>
                <a:effectLst/>
                <a:uLnTx/>
                <a:uFillTx/>
                <a:latin typeface="Arial"/>
                <a:cs typeface="Arial"/>
              </a:rPr>
              <a:t>What</a:t>
            </a:r>
            <a:r>
              <a:rPr kumimoji="0" sz="1050" b="0" i="0" u="none" strike="noStrike" kern="0" cap="none" spc="-35"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does</a:t>
            </a:r>
            <a:r>
              <a:rPr kumimoji="0" sz="1000" b="0" i="0" u="none" strike="noStrike" kern="0" cap="none" spc="-40"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the</a:t>
            </a:r>
            <a:r>
              <a:rPr kumimoji="0" sz="1000" b="0" i="0" u="none" strike="noStrike" kern="0" cap="none" spc="-35" normalizeH="0" baseline="0" noProof="0">
                <a:ln>
                  <a:noFill/>
                </a:ln>
                <a:solidFill>
                  <a:srgbClr val="FFFFFF"/>
                </a:solidFill>
                <a:effectLst/>
                <a:uLnTx/>
                <a:uFillTx/>
                <a:latin typeface="Arial"/>
                <a:cs typeface="Arial"/>
              </a:rPr>
              <a:t> </a:t>
            </a:r>
            <a:r>
              <a:rPr kumimoji="0" sz="1000" b="0" i="0" u="none" strike="noStrike" kern="0" cap="none" spc="-10" normalizeH="0" baseline="0" noProof="0">
                <a:ln>
                  <a:noFill/>
                </a:ln>
                <a:solidFill>
                  <a:srgbClr val="FFFFFF"/>
                </a:solidFill>
                <a:effectLst/>
                <a:uLnTx/>
                <a:uFillTx/>
                <a:latin typeface="Arial"/>
                <a:cs typeface="Arial"/>
              </a:rPr>
              <a:t>solution </a:t>
            </a:r>
            <a:r>
              <a:rPr kumimoji="0" sz="1000" b="0" i="0" u="none" strike="noStrike" kern="0" cap="none" spc="0" normalizeH="0" baseline="0" noProof="0">
                <a:ln>
                  <a:noFill/>
                </a:ln>
                <a:solidFill>
                  <a:srgbClr val="FFFFFF"/>
                </a:solidFill>
                <a:effectLst/>
                <a:uLnTx/>
                <a:uFillTx/>
                <a:latin typeface="Arial"/>
                <a:cs typeface="Arial"/>
              </a:rPr>
              <a:t>look</a:t>
            </a:r>
            <a:r>
              <a:rPr kumimoji="0" sz="1000" b="0" i="0" u="none" strike="noStrike" kern="0" cap="none" spc="-20" normalizeH="0" baseline="0" noProof="0">
                <a:ln>
                  <a:noFill/>
                </a:ln>
                <a:solidFill>
                  <a:srgbClr val="FFFFFF"/>
                </a:solidFill>
                <a:effectLst/>
                <a:uLnTx/>
                <a:uFillTx/>
                <a:latin typeface="Arial"/>
                <a:cs typeface="Arial"/>
              </a:rPr>
              <a:t> </a:t>
            </a:r>
            <a:r>
              <a:rPr kumimoji="0" sz="1000" b="0" i="0" u="none" strike="noStrike" kern="0" cap="none" spc="-10" normalizeH="0" baseline="0" noProof="0">
                <a:ln>
                  <a:noFill/>
                </a:ln>
                <a:solidFill>
                  <a:srgbClr val="FFFFFF"/>
                </a:solidFill>
                <a:effectLst/>
                <a:uLnTx/>
                <a:uFillTx/>
                <a:latin typeface="Arial"/>
                <a:cs typeface="Arial"/>
              </a:rPr>
              <a:t>like?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15" name="object 15"/>
          <p:cNvGrpSpPr/>
          <p:nvPr/>
        </p:nvGrpSpPr>
        <p:grpSpPr>
          <a:xfrm>
            <a:off x="8445372" y="4042536"/>
            <a:ext cx="1517015" cy="479425"/>
            <a:chOff x="8445372" y="4042536"/>
            <a:chExt cx="1517015" cy="479425"/>
          </a:xfrm>
        </p:grpSpPr>
        <p:sp>
          <p:nvSpPr>
            <p:cNvPr id="16" name="object 16"/>
            <p:cNvSpPr/>
            <p:nvPr/>
          </p:nvSpPr>
          <p:spPr>
            <a:xfrm>
              <a:off x="8451722" y="4048886"/>
              <a:ext cx="1504315" cy="466725"/>
            </a:xfrm>
            <a:custGeom>
              <a:avLst/>
              <a:gdLst/>
              <a:ahLst/>
              <a:cxnLst/>
              <a:rect l="l" t="t" r="r" b="b"/>
              <a:pathLst>
                <a:path w="1504315" h="466725">
                  <a:moveTo>
                    <a:pt x="1426464" y="0"/>
                  </a:moveTo>
                  <a:lnTo>
                    <a:pt x="77724" y="0"/>
                  </a:lnTo>
                  <a:lnTo>
                    <a:pt x="47470" y="6107"/>
                  </a:lnTo>
                  <a:lnTo>
                    <a:pt x="22764" y="22764"/>
                  </a:lnTo>
                  <a:lnTo>
                    <a:pt x="6107" y="47470"/>
                  </a:lnTo>
                  <a:lnTo>
                    <a:pt x="0" y="77724"/>
                  </a:lnTo>
                  <a:lnTo>
                    <a:pt x="0" y="388620"/>
                  </a:lnTo>
                  <a:lnTo>
                    <a:pt x="6107" y="418873"/>
                  </a:lnTo>
                  <a:lnTo>
                    <a:pt x="22764" y="443579"/>
                  </a:lnTo>
                  <a:lnTo>
                    <a:pt x="47470" y="460236"/>
                  </a:lnTo>
                  <a:lnTo>
                    <a:pt x="77724" y="466344"/>
                  </a:lnTo>
                  <a:lnTo>
                    <a:pt x="1426464" y="466344"/>
                  </a:lnTo>
                  <a:lnTo>
                    <a:pt x="1456717" y="460236"/>
                  </a:lnTo>
                  <a:lnTo>
                    <a:pt x="1481423" y="443579"/>
                  </a:lnTo>
                  <a:lnTo>
                    <a:pt x="1498080" y="418873"/>
                  </a:lnTo>
                  <a:lnTo>
                    <a:pt x="1504188" y="388620"/>
                  </a:lnTo>
                  <a:lnTo>
                    <a:pt x="1504188" y="77724"/>
                  </a:lnTo>
                  <a:lnTo>
                    <a:pt x="1498080" y="47470"/>
                  </a:lnTo>
                  <a:lnTo>
                    <a:pt x="1481423" y="22764"/>
                  </a:lnTo>
                  <a:lnTo>
                    <a:pt x="1456717" y="6107"/>
                  </a:lnTo>
                  <a:lnTo>
                    <a:pt x="1426464" y="0"/>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object 17"/>
            <p:cNvSpPr/>
            <p:nvPr/>
          </p:nvSpPr>
          <p:spPr>
            <a:xfrm>
              <a:off x="8451722" y="4048886"/>
              <a:ext cx="1504315" cy="466725"/>
            </a:xfrm>
            <a:custGeom>
              <a:avLst/>
              <a:gdLst/>
              <a:ahLst/>
              <a:cxnLst/>
              <a:rect l="l" t="t" r="r" b="b"/>
              <a:pathLst>
                <a:path w="1504315" h="466725">
                  <a:moveTo>
                    <a:pt x="0" y="77724"/>
                  </a:moveTo>
                  <a:lnTo>
                    <a:pt x="6107" y="47470"/>
                  </a:lnTo>
                  <a:lnTo>
                    <a:pt x="22764" y="22764"/>
                  </a:lnTo>
                  <a:lnTo>
                    <a:pt x="47470" y="6107"/>
                  </a:lnTo>
                  <a:lnTo>
                    <a:pt x="77724" y="0"/>
                  </a:lnTo>
                  <a:lnTo>
                    <a:pt x="1426464" y="0"/>
                  </a:lnTo>
                  <a:lnTo>
                    <a:pt x="1456717" y="6107"/>
                  </a:lnTo>
                  <a:lnTo>
                    <a:pt x="1481423" y="22764"/>
                  </a:lnTo>
                  <a:lnTo>
                    <a:pt x="1498080" y="47470"/>
                  </a:lnTo>
                  <a:lnTo>
                    <a:pt x="1504188" y="77724"/>
                  </a:lnTo>
                  <a:lnTo>
                    <a:pt x="1504188" y="388620"/>
                  </a:lnTo>
                  <a:lnTo>
                    <a:pt x="1498080" y="418873"/>
                  </a:lnTo>
                  <a:lnTo>
                    <a:pt x="1481423" y="443579"/>
                  </a:lnTo>
                  <a:lnTo>
                    <a:pt x="1456717" y="460236"/>
                  </a:lnTo>
                  <a:lnTo>
                    <a:pt x="1426464" y="466344"/>
                  </a:lnTo>
                  <a:lnTo>
                    <a:pt x="77724" y="466344"/>
                  </a:lnTo>
                  <a:lnTo>
                    <a:pt x="47470" y="460236"/>
                  </a:lnTo>
                  <a:lnTo>
                    <a:pt x="22764" y="443579"/>
                  </a:lnTo>
                  <a:lnTo>
                    <a:pt x="6107" y="418873"/>
                  </a:lnTo>
                  <a:lnTo>
                    <a:pt x="0" y="388620"/>
                  </a:lnTo>
                  <a:lnTo>
                    <a:pt x="0" y="77724"/>
                  </a:lnTo>
                  <a:close/>
                </a:path>
              </a:pathLst>
            </a:custGeom>
            <a:ln w="12700">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8" name="object 18"/>
          <p:cNvSpPr txBox="1"/>
          <p:nvPr/>
        </p:nvSpPr>
        <p:spPr>
          <a:xfrm>
            <a:off x="8670290" y="4189222"/>
            <a:ext cx="1066800" cy="17843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0" normalizeH="0" baseline="0" noProof="0">
                <a:ln>
                  <a:noFill/>
                </a:ln>
                <a:solidFill>
                  <a:srgbClr val="FFFFFF"/>
                </a:solidFill>
                <a:effectLst/>
                <a:uLnTx/>
                <a:uFillTx/>
                <a:latin typeface="Arial"/>
                <a:cs typeface="Arial"/>
              </a:rPr>
              <a:t>What</a:t>
            </a:r>
            <a:r>
              <a:rPr kumimoji="0" sz="1000" b="0" i="0" u="none" strike="noStrike" kern="0" cap="none" spc="-30"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is</a:t>
            </a:r>
            <a:r>
              <a:rPr kumimoji="0" sz="1000" b="0" i="0" u="none" strike="noStrike" kern="0" cap="none" spc="-5" normalizeH="0" baseline="0" noProof="0">
                <a:ln>
                  <a:noFill/>
                </a:ln>
                <a:solidFill>
                  <a:srgbClr val="FFFFFF"/>
                </a:solidFill>
                <a:effectLst/>
                <a:uLnTx/>
                <a:uFillTx/>
                <a:latin typeface="Arial"/>
                <a:cs typeface="Arial"/>
              </a:rPr>
              <a:t> </a:t>
            </a:r>
            <a:r>
              <a:rPr kumimoji="0" sz="1000" b="0" i="0" u="none" strike="noStrike" kern="0" cap="none" spc="-10" normalizeH="0" baseline="0" noProof="0">
                <a:ln>
                  <a:noFill/>
                </a:ln>
                <a:solidFill>
                  <a:srgbClr val="FFFFFF"/>
                </a:solidFill>
                <a:effectLst/>
                <a:uLnTx/>
                <a:uFillTx/>
                <a:latin typeface="Arial"/>
                <a:cs typeface="Arial"/>
              </a:rPr>
              <a:t>changing?</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grpSp>
        <p:nvGrpSpPr>
          <p:cNvPr id="19" name="object 19"/>
          <p:cNvGrpSpPr/>
          <p:nvPr/>
        </p:nvGrpSpPr>
        <p:grpSpPr>
          <a:xfrm>
            <a:off x="10209403" y="4032630"/>
            <a:ext cx="1550670" cy="478790"/>
            <a:chOff x="10209403" y="4032630"/>
            <a:chExt cx="1550670" cy="478790"/>
          </a:xfrm>
        </p:grpSpPr>
        <p:sp>
          <p:nvSpPr>
            <p:cNvPr id="20" name="object 20"/>
            <p:cNvSpPr/>
            <p:nvPr/>
          </p:nvSpPr>
          <p:spPr>
            <a:xfrm>
              <a:off x="10215753" y="4038980"/>
              <a:ext cx="1537970" cy="466090"/>
            </a:xfrm>
            <a:custGeom>
              <a:avLst/>
              <a:gdLst/>
              <a:ahLst/>
              <a:cxnLst/>
              <a:rect l="l" t="t" r="r" b="b"/>
              <a:pathLst>
                <a:path w="1537970" h="466089">
                  <a:moveTo>
                    <a:pt x="1460119" y="0"/>
                  </a:moveTo>
                  <a:lnTo>
                    <a:pt x="77597" y="0"/>
                  </a:lnTo>
                  <a:lnTo>
                    <a:pt x="47416" y="6105"/>
                  </a:lnTo>
                  <a:lnTo>
                    <a:pt x="22748" y="22748"/>
                  </a:lnTo>
                  <a:lnTo>
                    <a:pt x="6105" y="47416"/>
                  </a:lnTo>
                  <a:lnTo>
                    <a:pt x="0" y="77597"/>
                  </a:lnTo>
                  <a:lnTo>
                    <a:pt x="0" y="387985"/>
                  </a:lnTo>
                  <a:lnTo>
                    <a:pt x="6105" y="418165"/>
                  </a:lnTo>
                  <a:lnTo>
                    <a:pt x="22748" y="442833"/>
                  </a:lnTo>
                  <a:lnTo>
                    <a:pt x="47416" y="459476"/>
                  </a:lnTo>
                  <a:lnTo>
                    <a:pt x="77597" y="465582"/>
                  </a:lnTo>
                  <a:lnTo>
                    <a:pt x="1460119" y="465582"/>
                  </a:lnTo>
                  <a:lnTo>
                    <a:pt x="1490299" y="459476"/>
                  </a:lnTo>
                  <a:lnTo>
                    <a:pt x="1514967" y="442833"/>
                  </a:lnTo>
                  <a:lnTo>
                    <a:pt x="1531610" y="418165"/>
                  </a:lnTo>
                  <a:lnTo>
                    <a:pt x="1537716" y="387985"/>
                  </a:lnTo>
                  <a:lnTo>
                    <a:pt x="1537716" y="77597"/>
                  </a:lnTo>
                  <a:lnTo>
                    <a:pt x="1531610" y="47416"/>
                  </a:lnTo>
                  <a:lnTo>
                    <a:pt x="1514967" y="22748"/>
                  </a:lnTo>
                  <a:lnTo>
                    <a:pt x="1490299" y="6105"/>
                  </a:lnTo>
                  <a:lnTo>
                    <a:pt x="1460119" y="0"/>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object 21"/>
            <p:cNvSpPr/>
            <p:nvPr/>
          </p:nvSpPr>
          <p:spPr>
            <a:xfrm>
              <a:off x="10215753" y="4038980"/>
              <a:ext cx="1537970" cy="466090"/>
            </a:xfrm>
            <a:custGeom>
              <a:avLst/>
              <a:gdLst/>
              <a:ahLst/>
              <a:cxnLst/>
              <a:rect l="l" t="t" r="r" b="b"/>
              <a:pathLst>
                <a:path w="1537970" h="466089">
                  <a:moveTo>
                    <a:pt x="0" y="77597"/>
                  </a:moveTo>
                  <a:lnTo>
                    <a:pt x="6105" y="47416"/>
                  </a:lnTo>
                  <a:lnTo>
                    <a:pt x="22748" y="22748"/>
                  </a:lnTo>
                  <a:lnTo>
                    <a:pt x="47416" y="6105"/>
                  </a:lnTo>
                  <a:lnTo>
                    <a:pt x="77597" y="0"/>
                  </a:lnTo>
                  <a:lnTo>
                    <a:pt x="1460119" y="0"/>
                  </a:lnTo>
                  <a:lnTo>
                    <a:pt x="1490299" y="6105"/>
                  </a:lnTo>
                  <a:lnTo>
                    <a:pt x="1514967" y="22748"/>
                  </a:lnTo>
                  <a:lnTo>
                    <a:pt x="1531610" y="47416"/>
                  </a:lnTo>
                  <a:lnTo>
                    <a:pt x="1537716" y="77597"/>
                  </a:lnTo>
                  <a:lnTo>
                    <a:pt x="1537716" y="387985"/>
                  </a:lnTo>
                  <a:lnTo>
                    <a:pt x="1531610" y="418165"/>
                  </a:lnTo>
                  <a:lnTo>
                    <a:pt x="1514967" y="442833"/>
                  </a:lnTo>
                  <a:lnTo>
                    <a:pt x="1490299" y="459476"/>
                  </a:lnTo>
                  <a:lnTo>
                    <a:pt x="1460119" y="465582"/>
                  </a:lnTo>
                  <a:lnTo>
                    <a:pt x="77597" y="465582"/>
                  </a:lnTo>
                  <a:lnTo>
                    <a:pt x="47416" y="459476"/>
                  </a:lnTo>
                  <a:lnTo>
                    <a:pt x="22748" y="442833"/>
                  </a:lnTo>
                  <a:lnTo>
                    <a:pt x="6105" y="418165"/>
                  </a:lnTo>
                  <a:lnTo>
                    <a:pt x="0" y="387985"/>
                  </a:lnTo>
                  <a:lnTo>
                    <a:pt x="0" y="77597"/>
                  </a:lnTo>
                  <a:close/>
                </a:path>
              </a:pathLst>
            </a:custGeom>
            <a:ln w="12700">
              <a:solidFill>
                <a:srgbClr val="2E528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 name="object 22"/>
          <p:cNvSpPr txBox="1"/>
          <p:nvPr/>
        </p:nvSpPr>
        <p:spPr>
          <a:xfrm>
            <a:off x="10328909" y="4102861"/>
            <a:ext cx="1312545" cy="330835"/>
          </a:xfrm>
          <a:prstGeom prst="rect">
            <a:avLst/>
          </a:prstGeom>
        </p:spPr>
        <p:txBody>
          <a:bodyPr vert="horz" wrap="square" lIns="0" tIns="12700" rIns="0" bIns="0" rtlCol="0">
            <a:spAutoFit/>
          </a:bodyPr>
          <a:lstStyle/>
          <a:p>
            <a:pPr marL="398145" marR="5080" lvl="0" indent="-386080" defTabSz="914400" eaLnBrk="1" fontAlgn="auto" latinLnBrk="0" hangingPunct="1">
              <a:lnSpc>
                <a:spcPct val="100000"/>
              </a:lnSpc>
              <a:spcBef>
                <a:spcPts val="100"/>
              </a:spcBef>
              <a:spcAft>
                <a:spcPts val="0"/>
              </a:spcAft>
              <a:buClrTx/>
              <a:buSzTx/>
              <a:buFontTx/>
              <a:buNone/>
              <a:tabLst/>
              <a:defRPr/>
            </a:pPr>
            <a:r>
              <a:rPr kumimoji="0" sz="1000" b="0" i="0" u="none" strike="noStrike" kern="0" cap="none" spc="0" normalizeH="0" baseline="0" noProof="0">
                <a:ln>
                  <a:noFill/>
                </a:ln>
                <a:solidFill>
                  <a:srgbClr val="FFFFFF"/>
                </a:solidFill>
                <a:effectLst/>
                <a:uLnTx/>
                <a:uFillTx/>
                <a:latin typeface="Arial"/>
                <a:cs typeface="Arial"/>
              </a:rPr>
              <a:t>What</a:t>
            </a:r>
            <a:r>
              <a:rPr kumimoji="0" sz="1000" b="0" i="0" u="none" strike="noStrike" kern="0" cap="none" spc="-35"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is</a:t>
            </a:r>
            <a:r>
              <a:rPr kumimoji="0" sz="1000" b="0" i="0" u="none" strike="noStrike" kern="0" cap="none" spc="-10"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the</a:t>
            </a:r>
            <a:r>
              <a:rPr kumimoji="0" sz="1000" b="0" i="0" u="none" strike="noStrike" kern="0" cap="none" spc="-35" normalizeH="0" baseline="0" noProof="0">
                <a:ln>
                  <a:noFill/>
                </a:ln>
                <a:solidFill>
                  <a:srgbClr val="FFFFFF"/>
                </a:solidFill>
                <a:effectLst/>
                <a:uLnTx/>
                <a:uFillTx/>
                <a:latin typeface="Arial"/>
                <a:cs typeface="Arial"/>
              </a:rPr>
              <a:t> </a:t>
            </a:r>
            <a:r>
              <a:rPr kumimoji="0" sz="1000" b="0" i="0" u="none" strike="noStrike" kern="0" cap="none" spc="0" normalizeH="0" baseline="0" noProof="0">
                <a:ln>
                  <a:noFill/>
                </a:ln>
                <a:solidFill>
                  <a:srgbClr val="FFFFFF"/>
                </a:solidFill>
                <a:effectLst/>
                <a:uLnTx/>
                <a:uFillTx/>
                <a:latin typeface="Arial"/>
                <a:cs typeface="Arial"/>
              </a:rPr>
              <a:t>timeline</a:t>
            </a:r>
            <a:r>
              <a:rPr kumimoji="0" sz="1000" b="0" i="0" u="none" strike="noStrike" kern="0" cap="none" spc="-20" normalizeH="0" baseline="0" noProof="0">
                <a:ln>
                  <a:noFill/>
                </a:ln>
                <a:solidFill>
                  <a:srgbClr val="FFFFFF"/>
                </a:solidFill>
                <a:effectLst/>
                <a:uLnTx/>
                <a:uFillTx/>
                <a:latin typeface="Arial"/>
                <a:cs typeface="Arial"/>
              </a:rPr>
              <a:t> </a:t>
            </a:r>
            <a:r>
              <a:rPr kumimoji="0" sz="1000" b="0" i="0" u="none" strike="noStrike" kern="0" cap="none" spc="-25" normalizeH="0" baseline="0" noProof="0">
                <a:ln>
                  <a:noFill/>
                </a:ln>
                <a:solidFill>
                  <a:srgbClr val="FFFFFF"/>
                </a:solidFill>
                <a:effectLst/>
                <a:uLnTx/>
                <a:uFillTx/>
                <a:latin typeface="Arial"/>
                <a:cs typeface="Arial"/>
              </a:rPr>
              <a:t>for </a:t>
            </a:r>
            <a:r>
              <a:rPr kumimoji="0" sz="1000" b="0" i="0" u="none" strike="noStrike" kern="0" cap="none" spc="0" normalizeH="0" baseline="0" noProof="0">
                <a:ln>
                  <a:noFill/>
                </a:ln>
                <a:solidFill>
                  <a:srgbClr val="FFFFFF"/>
                </a:solidFill>
                <a:effectLst/>
                <a:uLnTx/>
                <a:uFillTx/>
                <a:latin typeface="Arial"/>
                <a:cs typeface="Arial"/>
              </a:rPr>
              <a:t>Go-</a:t>
            </a:r>
            <a:r>
              <a:rPr kumimoji="0" sz="1000" b="0" i="0" u="none" strike="noStrike" kern="0" cap="none" spc="-10" normalizeH="0" baseline="0" noProof="0">
                <a:ln>
                  <a:noFill/>
                </a:ln>
                <a:solidFill>
                  <a:srgbClr val="FFFFFF"/>
                </a:solidFill>
                <a:effectLst/>
                <a:uLnTx/>
                <a:uFillTx/>
                <a:latin typeface="Arial"/>
                <a:cs typeface="Arial"/>
              </a:rPr>
              <a:t>Live?</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sp>
        <p:nvSpPr>
          <p:cNvPr id="23" name="object 23"/>
          <p:cNvSpPr txBox="1"/>
          <p:nvPr/>
        </p:nvSpPr>
        <p:spPr>
          <a:xfrm>
            <a:off x="341884" y="806704"/>
            <a:ext cx="11747500" cy="1708150"/>
          </a:xfrm>
          <a:prstGeom prst="rect">
            <a:avLst/>
          </a:prstGeom>
        </p:spPr>
        <p:txBody>
          <a:bodyPr vert="horz" wrap="square" lIns="0" tIns="12065" rIns="0" bIns="0" rtlCol="0">
            <a:spAutoFit/>
          </a:bodyPr>
          <a:lstStyle/>
          <a:p>
            <a:pPr marL="83185" marR="74930" lvl="0" indent="0" algn="ctr" defTabSz="914400" eaLnBrk="1" fontAlgn="auto" latinLnBrk="0" hangingPunct="1">
              <a:lnSpc>
                <a:spcPct val="102899"/>
              </a:lnSpc>
              <a:spcBef>
                <a:spcPts val="95"/>
              </a:spcBef>
              <a:spcAft>
                <a:spcPts val="0"/>
              </a:spcAft>
              <a:buClrTx/>
              <a:buSzTx/>
              <a:buFontTx/>
              <a:buNone/>
              <a:tabLst/>
              <a:defRPr/>
            </a:pPr>
            <a:r>
              <a:rPr kumimoji="0" sz="1200" b="0" i="0" u="none" strike="noStrike" kern="0" cap="none" spc="-20" normalizeH="0" baseline="0" noProof="0">
                <a:ln>
                  <a:noFill/>
                </a:ln>
                <a:solidFill>
                  <a:srgbClr val="FFFFFF"/>
                </a:solidFill>
                <a:effectLst/>
                <a:uLnTx/>
                <a:uFillTx/>
                <a:latin typeface="Arial"/>
                <a:cs typeface="Arial"/>
              </a:rPr>
              <a:t>To</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set</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University</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up</a:t>
            </a:r>
            <a:r>
              <a:rPr kumimoji="0" sz="1200" b="0" i="0" u="none" strike="noStrike" kern="0" cap="none" spc="8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for</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future</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success</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and</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minimize</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potential</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security</a:t>
            </a:r>
            <a:r>
              <a:rPr kumimoji="0" sz="1200" b="0" i="0" u="none" strike="noStrike" kern="0" cap="none" spc="3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risks,</a:t>
            </a:r>
            <a:r>
              <a:rPr kumimoji="0" sz="1200" b="0" i="0" u="none" strike="noStrike" kern="0" cap="none" spc="4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Workday</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was</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selected</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replace</a:t>
            </a:r>
            <a:r>
              <a:rPr kumimoji="0" sz="1200" b="0" i="0" u="none" strike="noStrike" kern="0" cap="none" spc="9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SIS</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as</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UBC’s</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renewed</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information </a:t>
            </a:r>
            <a:r>
              <a:rPr kumimoji="0" sz="1200" b="0" i="0" u="none" strike="noStrike" kern="0" cap="none" spc="0" normalizeH="0" baseline="0" noProof="0">
                <a:ln>
                  <a:noFill/>
                </a:ln>
                <a:solidFill>
                  <a:srgbClr val="FFFFFF"/>
                </a:solidFill>
                <a:effectLst/>
                <a:uLnTx/>
                <a:uFillTx/>
                <a:latin typeface="Arial"/>
                <a:cs typeface="Arial"/>
              </a:rPr>
              <a:t>system.</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Workday</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will</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be</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launched</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in</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a:t>
            </a:r>
            <a:r>
              <a:rPr kumimoji="0" sz="1200" b="0" i="0" u="none" strike="noStrike" kern="0" cap="none" spc="8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phased</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approach</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mimic</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academic</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cycle.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25"/>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Functional</a:t>
            </a:r>
            <a:r>
              <a:rPr kumimoji="0" sz="1200" b="0" i="0" u="none" strike="noStrike" kern="0" cap="none" spc="4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capabilities</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covered</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by</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SIS</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will</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be</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covered</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by</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Workday</a:t>
            </a:r>
            <a:r>
              <a:rPr kumimoji="0" sz="1200" b="0" i="0" u="none" strike="noStrike" kern="0" cap="none" spc="4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however</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there</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will</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be</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some</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differences</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way</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is</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done.</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In</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some</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cases,</a:t>
            </a:r>
            <a:r>
              <a:rPr kumimoji="0" sz="1200" b="0" i="0" u="none" strike="noStrike" kern="0" cap="none" spc="4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there</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may</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25" normalizeH="0" baseline="0" noProof="0">
                <a:ln>
                  <a:noFill/>
                </a:ln>
                <a:solidFill>
                  <a:srgbClr val="FFFFFF"/>
                </a:solidFill>
                <a:effectLst/>
                <a:uLnTx/>
                <a:uFillTx/>
                <a:latin typeface="Arial"/>
                <a:cs typeface="Arial"/>
              </a:rPr>
              <a:t>be</a:t>
            </a:r>
            <a:endParaRPr kumimoji="0" sz="1200" b="0" i="0" u="none" strike="noStrike" kern="0" cap="none" spc="0" normalizeH="0" baseline="0" noProof="0">
              <a:ln>
                <a:noFill/>
              </a:ln>
              <a:solidFill>
                <a:sysClr val="windowText" lastClr="000000"/>
              </a:solidFill>
              <a:effectLst/>
              <a:uLnTx/>
              <a:uFillTx/>
              <a:latin typeface="Arial"/>
              <a:cs typeface="Arial"/>
            </a:endParaRPr>
          </a:p>
          <a:p>
            <a:pPr marL="635" marR="0" lvl="0" indent="0" algn="ctr" defTabSz="914400" eaLnBrk="1" fontAlgn="auto" latinLnBrk="0" hangingPunct="1">
              <a:lnSpc>
                <a:spcPct val="100000"/>
              </a:lnSpc>
              <a:spcBef>
                <a:spcPts val="45"/>
              </a:spcBef>
              <a:spcAft>
                <a:spcPts val="0"/>
              </a:spcAft>
              <a:buClrTx/>
              <a:buSzTx/>
              <a:buFontTx/>
              <a:buNone/>
              <a:tabLst/>
              <a:defRPr/>
            </a:pPr>
            <a:r>
              <a:rPr kumimoji="0" sz="1200" b="0" i="0" u="none" strike="noStrike" kern="0" cap="none" spc="0" normalizeH="0" baseline="0" noProof="0">
                <a:ln>
                  <a:noFill/>
                </a:ln>
                <a:solidFill>
                  <a:srgbClr val="FFFFFF"/>
                </a:solidFill>
                <a:effectLst/>
                <a:uLnTx/>
                <a:uFillTx/>
                <a:latin typeface="Arial"/>
                <a:cs typeface="Arial"/>
              </a:rPr>
              <a:t>manual</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workarounds</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address</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unique</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system</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gaps,</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which</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will</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continue</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be</a:t>
            </a:r>
            <a:r>
              <a:rPr kumimoji="0" sz="1200" b="0" i="0" u="none" strike="noStrike" kern="0" cap="none" spc="9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addressed</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as</a:t>
            </a:r>
            <a:r>
              <a:rPr kumimoji="0" sz="1200" b="0" i="0" u="none" strike="noStrike" kern="0" cap="none" spc="8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Workday</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Student</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evolves</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and</a:t>
            </a:r>
            <a:r>
              <a:rPr kumimoji="0" sz="1200" b="0" i="0" u="none" strike="noStrike" kern="0" cap="none" spc="8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UBC</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adopts</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new</a:t>
            </a:r>
            <a:r>
              <a:rPr kumimoji="0" sz="1200" b="0" i="0" u="none" strike="noStrike" kern="0" cap="none" spc="7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system</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features.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30"/>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Arial"/>
              <a:cs typeface="Arial"/>
            </a:endParaRPr>
          </a:p>
          <a:p>
            <a:pPr marL="1905" marR="0" lvl="0" indent="0" algn="ctr" defTabSz="914400" eaLnBrk="1" fontAlgn="auto" latinLnBrk="0" hangingPunct="1">
              <a:lnSpc>
                <a:spcPct val="100000"/>
              </a:lnSpc>
              <a:spcBef>
                <a:spcPts val="0"/>
              </a:spcBef>
              <a:spcAft>
                <a:spcPts val="0"/>
              </a:spcAft>
              <a:buClrTx/>
              <a:buSzTx/>
              <a:buFontTx/>
              <a:buNone/>
              <a:tabLst/>
              <a:defRPr/>
            </a:pPr>
            <a:r>
              <a:rPr kumimoji="0" sz="1200" b="0" i="0" u="none" strike="noStrike" kern="0" cap="none" spc="-20" normalizeH="0" baseline="0" noProof="0">
                <a:ln>
                  <a:noFill/>
                </a:ln>
                <a:solidFill>
                  <a:srgbClr val="FFFFFF"/>
                </a:solidFill>
                <a:effectLst/>
                <a:uLnTx/>
                <a:uFillTx/>
                <a:latin typeface="Arial"/>
                <a:cs typeface="Arial"/>
              </a:rPr>
              <a:t>To</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help</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prepare</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for</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new</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system,</a:t>
            </a:r>
            <a:r>
              <a:rPr kumimoji="0" sz="1200" b="0" i="0" u="none" strike="noStrike" kern="0" cap="none" spc="3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resources</a:t>
            </a:r>
            <a:r>
              <a:rPr kumimoji="0" sz="1200" b="0" i="0" u="none" strike="noStrike" kern="0" cap="none" spc="3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will</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be</a:t>
            </a:r>
            <a:r>
              <a:rPr kumimoji="0" sz="1200" b="0" i="0" u="none" strike="noStrike" kern="0" cap="none" spc="6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available</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by</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capability,</a:t>
            </a:r>
            <a:r>
              <a:rPr kumimoji="0" sz="1200" b="0" i="0" u="none" strike="noStrike" kern="0" cap="none" spc="3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highlighting</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the</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expected</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level</a:t>
            </a:r>
            <a:r>
              <a:rPr kumimoji="0" sz="1200" b="0" i="0" u="none" strike="noStrike" kern="0" cap="none" spc="5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of</a:t>
            </a:r>
            <a:r>
              <a:rPr kumimoji="0" sz="1200" b="0" i="0" u="none" strike="noStrike" kern="0" cap="none" spc="6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change</a:t>
            </a:r>
            <a:r>
              <a:rPr kumimoji="0" sz="1200" b="0" i="0" u="none" strike="noStrike" kern="0" cap="none" spc="5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and</a:t>
            </a:r>
            <a:r>
              <a:rPr kumimoji="0" sz="1200" b="0" i="0" u="none" strike="noStrike" kern="0" cap="none" spc="100"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impact</a:t>
            </a:r>
            <a:r>
              <a:rPr kumimoji="0" sz="1200" b="0" i="0" u="none" strike="noStrike" kern="0" cap="none" spc="35" normalizeH="0" baseline="0" noProof="0">
                <a:ln>
                  <a:noFill/>
                </a:ln>
                <a:solidFill>
                  <a:srgbClr val="FFFFFF"/>
                </a:solidFill>
                <a:effectLst/>
                <a:uLnTx/>
                <a:uFillTx/>
                <a:latin typeface="Arial"/>
                <a:cs typeface="Arial"/>
              </a:rPr>
              <a:t> </a:t>
            </a:r>
            <a:r>
              <a:rPr kumimoji="0" sz="1200" b="0" i="0" u="none" strike="noStrike" kern="0" cap="none" spc="0" normalizeH="0" baseline="0" noProof="0">
                <a:ln>
                  <a:noFill/>
                </a:ln>
                <a:solidFill>
                  <a:srgbClr val="FFFFFF"/>
                </a:solidFill>
                <a:effectLst/>
                <a:uLnTx/>
                <a:uFillTx/>
                <a:latin typeface="Arial"/>
                <a:cs typeface="Arial"/>
              </a:rPr>
              <a:t>to</a:t>
            </a:r>
            <a:r>
              <a:rPr kumimoji="0" sz="1200" b="0" i="0" u="none" strike="noStrike" kern="0" cap="none" spc="70" normalizeH="0" baseline="0" noProof="0">
                <a:ln>
                  <a:noFill/>
                </a:ln>
                <a:solidFill>
                  <a:srgbClr val="FFFFFF"/>
                </a:solidFill>
                <a:effectLst/>
                <a:uLnTx/>
                <a:uFillTx/>
                <a:latin typeface="Arial"/>
                <a:cs typeface="Arial"/>
              </a:rPr>
              <a:t> </a:t>
            </a:r>
            <a:r>
              <a:rPr kumimoji="0" sz="1200" b="0" i="0" u="none" strike="noStrike" kern="0" cap="none" spc="-10" normalizeH="0" baseline="0" noProof="0">
                <a:ln>
                  <a:noFill/>
                </a:ln>
                <a:solidFill>
                  <a:srgbClr val="FFFFFF"/>
                </a:solidFill>
                <a:effectLst/>
                <a:uLnTx/>
                <a:uFillTx/>
                <a:latin typeface="Arial"/>
                <a:cs typeface="Arial"/>
              </a:rPr>
              <a:t>operations.</a:t>
            </a:r>
            <a:endParaRPr kumimoji="0" sz="1200" b="0" i="0" u="none" strike="noStrike" kern="0" cap="none" spc="0" normalizeH="0" baseline="0" noProof="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0"/>
              </a:spcBef>
              <a:spcAft>
                <a:spcPts val="0"/>
              </a:spcAft>
              <a:buClrTx/>
              <a:buSzTx/>
              <a:buFontTx/>
              <a:buNone/>
              <a:tabLst/>
              <a:defRPr/>
            </a:pPr>
            <a:endParaRPr kumimoji="0" sz="1200" b="0" i="0" u="none" strike="noStrike" kern="0" cap="none" spc="0" normalizeH="0" baseline="0" noProof="0">
              <a:ln>
                <a:noFill/>
              </a:ln>
              <a:solidFill>
                <a:sysClr val="windowText" lastClr="000000"/>
              </a:solidFill>
              <a:effectLst/>
              <a:uLnTx/>
              <a:uFillTx/>
              <a:latin typeface="Arial"/>
              <a:cs typeface="Arial"/>
            </a:endParaRPr>
          </a:p>
          <a:p>
            <a:pPr marL="300355" marR="0" lvl="0" indent="0" defTabSz="914400" eaLnBrk="1" fontAlgn="auto" latinLnBrk="0" hangingPunct="1">
              <a:lnSpc>
                <a:spcPct val="100000"/>
              </a:lnSpc>
              <a:spcBef>
                <a:spcPts val="0"/>
              </a:spcBef>
              <a:spcAft>
                <a:spcPts val="0"/>
              </a:spcAft>
              <a:buClrTx/>
              <a:buSzTx/>
              <a:buFontTx/>
              <a:buNone/>
              <a:tabLst>
                <a:tab pos="4046854" algn="l"/>
                <a:tab pos="8387715" algn="l"/>
              </a:tabLst>
              <a:defRPr/>
            </a:pPr>
            <a:r>
              <a:rPr kumimoji="0" sz="1200" b="1" i="0" u="none" strike="noStrike" kern="0" cap="none" spc="0" normalizeH="0" baseline="0" noProof="0">
                <a:ln>
                  <a:noFill/>
                </a:ln>
                <a:solidFill>
                  <a:srgbClr val="034F9F"/>
                </a:solidFill>
                <a:effectLst/>
                <a:uLnTx/>
                <a:uFillTx/>
                <a:latin typeface="Arial"/>
                <a:cs typeface="Arial"/>
              </a:rPr>
              <a:t>Why</a:t>
            </a:r>
            <a:r>
              <a:rPr kumimoji="0" sz="1200" b="1" i="0" u="none" strike="noStrike" kern="0" cap="none" spc="5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is</a:t>
            </a:r>
            <a:r>
              <a:rPr kumimoji="0" sz="1200" b="1" i="0" u="none" strike="noStrike" kern="0" cap="none" spc="5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SIS</a:t>
            </a:r>
            <a:r>
              <a:rPr kumimoji="0" sz="1200" b="1" i="0" u="none" strike="noStrike" kern="0" cap="none" spc="6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Being</a:t>
            </a:r>
            <a:r>
              <a:rPr kumimoji="0" sz="1200" b="1" i="0" u="none" strike="noStrike" kern="0" cap="none" spc="25" normalizeH="0" baseline="0" noProof="0">
                <a:ln>
                  <a:noFill/>
                </a:ln>
                <a:solidFill>
                  <a:srgbClr val="034F9F"/>
                </a:solidFill>
                <a:effectLst/>
                <a:uLnTx/>
                <a:uFillTx/>
                <a:latin typeface="Arial"/>
                <a:cs typeface="Arial"/>
              </a:rPr>
              <a:t> </a:t>
            </a:r>
            <a:r>
              <a:rPr kumimoji="0" sz="1200" b="1" i="0" u="none" strike="noStrike" kern="0" cap="none" spc="-10" normalizeH="0" baseline="0" noProof="0">
                <a:ln>
                  <a:noFill/>
                </a:ln>
                <a:solidFill>
                  <a:srgbClr val="034F9F"/>
                </a:solidFill>
                <a:effectLst/>
                <a:uLnTx/>
                <a:uFillTx/>
                <a:latin typeface="Arial"/>
                <a:cs typeface="Arial"/>
              </a:rPr>
              <a:t>Replaced?</a:t>
            </a:r>
            <a:r>
              <a:rPr kumimoji="0" sz="1200" b="1" i="0" u="none" strike="noStrike" kern="0" cap="none" spc="0" normalizeH="0" baseline="0" noProof="0">
                <a:ln>
                  <a:noFill/>
                </a:ln>
                <a:solidFill>
                  <a:srgbClr val="034F9F"/>
                </a:solidFill>
                <a:effectLst/>
                <a:uLnTx/>
                <a:uFillTx/>
                <a:latin typeface="Arial"/>
                <a:cs typeface="Arial"/>
              </a:rPr>
              <a:t>	What</a:t>
            </a:r>
            <a:r>
              <a:rPr kumimoji="0" sz="1200" b="1" i="0" u="none" strike="noStrike" kern="0" cap="none" spc="8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Benefits</a:t>
            </a:r>
            <a:r>
              <a:rPr kumimoji="0" sz="1200" b="1" i="0" u="none" strike="noStrike" kern="0" cap="none" spc="75"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Will</a:t>
            </a:r>
            <a:r>
              <a:rPr kumimoji="0" sz="1200" b="1" i="0" u="none" strike="noStrike" kern="0" cap="none" spc="75"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Workday</a:t>
            </a:r>
            <a:r>
              <a:rPr kumimoji="0" sz="1200" b="1" i="0" u="none" strike="noStrike" kern="0" cap="none" spc="75"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Student</a:t>
            </a:r>
            <a:r>
              <a:rPr kumimoji="0" sz="1200" b="1" i="0" u="none" strike="noStrike" kern="0" cap="none" spc="75" normalizeH="0" baseline="0" noProof="0">
                <a:ln>
                  <a:noFill/>
                </a:ln>
                <a:solidFill>
                  <a:srgbClr val="034F9F"/>
                </a:solidFill>
                <a:effectLst/>
                <a:uLnTx/>
                <a:uFillTx/>
                <a:latin typeface="Arial"/>
                <a:cs typeface="Arial"/>
              </a:rPr>
              <a:t> </a:t>
            </a:r>
            <a:r>
              <a:rPr kumimoji="0" sz="1200" b="1" i="0" u="none" strike="noStrike" kern="0" cap="none" spc="-10" normalizeH="0" baseline="0" noProof="0">
                <a:ln>
                  <a:noFill/>
                </a:ln>
                <a:solidFill>
                  <a:srgbClr val="034F9F"/>
                </a:solidFill>
                <a:effectLst/>
                <a:uLnTx/>
                <a:uFillTx/>
                <a:latin typeface="Arial"/>
                <a:cs typeface="Arial"/>
              </a:rPr>
              <a:t>Provide?</a:t>
            </a:r>
            <a:r>
              <a:rPr kumimoji="0" sz="1200" b="1" i="0" u="none" strike="noStrike" kern="0" cap="none" spc="0" normalizeH="0" baseline="0" noProof="0">
                <a:ln>
                  <a:noFill/>
                </a:ln>
                <a:solidFill>
                  <a:srgbClr val="034F9F"/>
                </a:solidFill>
                <a:effectLst/>
                <a:uLnTx/>
                <a:uFillTx/>
                <a:latin typeface="Arial"/>
                <a:cs typeface="Arial"/>
              </a:rPr>
              <a:t>	How</a:t>
            </a:r>
            <a:r>
              <a:rPr kumimoji="0" sz="1200" b="1" i="0" u="none" strike="noStrike" kern="0" cap="none" spc="6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Will</a:t>
            </a:r>
            <a:r>
              <a:rPr kumimoji="0" sz="1200" b="1" i="0" u="none" strike="noStrike" kern="0" cap="none" spc="45"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the</a:t>
            </a:r>
            <a:r>
              <a:rPr kumimoji="0" sz="1200" b="1" i="0" u="none" strike="noStrike" kern="0" cap="none" spc="6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New</a:t>
            </a:r>
            <a:r>
              <a:rPr kumimoji="0" sz="1200" b="1" i="0" u="none" strike="noStrike" kern="0" cap="none" spc="60"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System</a:t>
            </a:r>
            <a:r>
              <a:rPr kumimoji="0" sz="1200" b="1" i="0" u="none" strike="noStrike" kern="0" cap="none" spc="85" normalizeH="0" baseline="0" noProof="0">
                <a:ln>
                  <a:noFill/>
                </a:ln>
                <a:solidFill>
                  <a:srgbClr val="034F9F"/>
                </a:solidFill>
                <a:effectLst/>
                <a:uLnTx/>
                <a:uFillTx/>
                <a:latin typeface="Arial"/>
                <a:cs typeface="Arial"/>
              </a:rPr>
              <a:t> </a:t>
            </a:r>
            <a:r>
              <a:rPr kumimoji="0" sz="1200" b="1" i="0" u="none" strike="noStrike" kern="0" cap="none" spc="0" normalizeH="0" baseline="0" noProof="0">
                <a:ln>
                  <a:noFill/>
                </a:ln>
                <a:solidFill>
                  <a:srgbClr val="034F9F"/>
                </a:solidFill>
                <a:effectLst/>
                <a:uLnTx/>
                <a:uFillTx/>
                <a:latin typeface="Arial"/>
                <a:cs typeface="Arial"/>
              </a:rPr>
              <a:t>Impact</a:t>
            </a:r>
            <a:r>
              <a:rPr kumimoji="0" sz="1200" b="1" i="0" u="none" strike="noStrike" kern="0" cap="none" spc="55" normalizeH="0" baseline="0" noProof="0">
                <a:ln>
                  <a:noFill/>
                </a:ln>
                <a:solidFill>
                  <a:srgbClr val="034F9F"/>
                </a:solidFill>
                <a:effectLst/>
                <a:uLnTx/>
                <a:uFillTx/>
                <a:latin typeface="Arial"/>
                <a:cs typeface="Arial"/>
              </a:rPr>
              <a:t> </a:t>
            </a:r>
            <a:r>
              <a:rPr kumimoji="0" sz="1200" b="1" i="0" u="none" strike="noStrike" kern="0" cap="none" spc="-25" normalizeH="0" baseline="0" noProof="0">
                <a:ln>
                  <a:noFill/>
                </a:ln>
                <a:solidFill>
                  <a:srgbClr val="034F9F"/>
                </a:solidFill>
                <a:effectLst/>
                <a:uLnTx/>
                <a:uFillTx/>
                <a:latin typeface="Arial"/>
                <a:cs typeface="Arial"/>
              </a:rPr>
              <a:t>Me?</a:t>
            </a:r>
            <a:endParaRPr kumimoji="0" sz="1200" b="0" i="0" u="none" strike="noStrike" kern="0" cap="none" spc="0" normalizeH="0" baseline="0" noProof="0">
              <a:ln>
                <a:noFill/>
              </a:ln>
              <a:solidFill>
                <a:sysClr val="windowText" lastClr="000000"/>
              </a:solidFill>
              <a:effectLst/>
              <a:uLnTx/>
              <a:uFillTx/>
              <a:latin typeface="Arial"/>
              <a:cs typeface="Arial"/>
            </a:endParaRPr>
          </a:p>
        </p:txBody>
      </p:sp>
      <p:sp>
        <p:nvSpPr>
          <p:cNvPr id="24" name="object 24"/>
          <p:cNvSpPr txBox="1"/>
          <p:nvPr/>
        </p:nvSpPr>
        <p:spPr>
          <a:xfrm>
            <a:off x="8538718" y="2683255"/>
            <a:ext cx="3167380" cy="662682"/>
          </a:xfrm>
          <a:prstGeom prst="rect">
            <a:avLst/>
          </a:prstGeom>
        </p:spPr>
        <p:txBody>
          <a:bodyPr vert="horz" wrap="square" lIns="0" tIns="11430" rIns="0" bIns="0" rtlCol="0">
            <a:spAutoFit/>
          </a:bodyPr>
          <a:lstStyle/>
          <a:p>
            <a:pPr marL="12700" marR="5080" lvl="0" indent="0" algn="ctr" defTabSz="914400" eaLnBrk="1" fontAlgn="auto" latinLnBrk="0" hangingPunct="1">
              <a:lnSpc>
                <a:spcPct val="101000"/>
              </a:lnSpc>
              <a:spcBef>
                <a:spcPts val="90"/>
              </a:spcBef>
              <a:spcAft>
                <a:spcPts val="0"/>
              </a:spcAft>
              <a:buClrTx/>
              <a:buSzTx/>
              <a:buFontTx/>
              <a:buNone/>
              <a:tabLst/>
              <a:defRPr/>
            </a:pPr>
            <a:r>
              <a:rPr kumimoji="0" sz="1050" b="0" i="0" u="sng" strike="noStrike" kern="0" cap="none" spc="0" normalizeH="0" baseline="0" noProof="0">
                <a:ln>
                  <a:noFill/>
                </a:ln>
                <a:solidFill>
                  <a:srgbClr val="1053A1"/>
                </a:solidFill>
                <a:effectLst/>
                <a:uLnTx/>
                <a:uFill>
                  <a:solidFill>
                    <a:srgbClr val="1053A1"/>
                  </a:solidFill>
                </a:uFill>
                <a:latin typeface="Arial"/>
                <a:cs typeface="Arial"/>
                <a:hlinkClick r:id="rId5"/>
              </a:rPr>
              <a:t>Design</a:t>
            </a:r>
            <a:r>
              <a:rPr kumimoji="0" sz="1050" b="0" i="0" u="sng" strike="noStrike" kern="0" cap="none" spc="-10" normalizeH="0" baseline="0" noProof="0">
                <a:ln>
                  <a:noFill/>
                </a:ln>
                <a:solidFill>
                  <a:srgbClr val="1053A1"/>
                </a:solidFill>
                <a:effectLst/>
                <a:uLnTx/>
                <a:uFill>
                  <a:solidFill>
                    <a:srgbClr val="1053A1"/>
                  </a:solidFill>
                </a:uFill>
                <a:latin typeface="Arial"/>
                <a:cs typeface="Arial"/>
                <a:hlinkClick r:id="rId5"/>
              </a:rPr>
              <a:t> </a:t>
            </a:r>
            <a:r>
              <a:rPr kumimoji="0" sz="1050" b="0" i="0" u="sng" strike="noStrike" kern="0" cap="none" spc="0" normalizeH="0" baseline="0" noProof="0">
                <a:ln>
                  <a:noFill/>
                </a:ln>
                <a:solidFill>
                  <a:srgbClr val="1053A1"/>
                </a:solidFill>
                <a:effectLst/>
                <a:uLnTx/>
                <a:uFill>
                  <a:solidFill>
                    <a:srgbClr val="1053A1"/>
                  </a:solidFill>
                </a:uFill>
                <a:latin typeface="Arial"/>
                <a:cs typeface="Arial"/>
                <a:hlinkClick r:id="rId5"/>
              </a:rPr>
              <a:t>Summaries</a:t>
            </a:r>
            <a:r>
              <a:rPr kumimoji="0" sz="1050" b="0" i="0" u="sng" strike="noStrike" kern="0" cap="none" spc="5" normalizeH="0" baseline="0" noProof="0">
                <a:ln>
                  <a:noFill/>
                </a:ln>
                <a:solidFill>
                  <a:srgbClr val="1053A1"/>
                </a:solidFill>
                <a:effectLst/>
                <a:uLnTx/>
                <a:uFill>
                  <a:solidFill>
                    <a:srgbClr val="1053A1"/>
                  </a:solidFill>
                </a:uFill>
                <a:latin typeface="Arial"/>
                <a:cs typeface="Arial"/>
                <a:hlinkClick r:id="rId5"/>
              </a:rPr>
              <a:t> </a:t>
            </a:r>
            <a:r>
              <a:rPr kumimoji="0" lang="en-US" sz="1050" b="0" i="0" strike="noStrike" kern="0" cap="none" spc="5" normalizeH="0" baseline="0" noProof="0">
                <a:ln>
                  <a:noFill/>
                </a:ln>
                <a:effectLst/>
                <a:uLnTx/>
                <a:uFill>
                  <a:solidFill>
                    <a:srgbClr val="1053A1"/>
                  </a:solidFill>
                </a:uFill>
                <a:latin typeface="Arial"/>
                <a:cs typeface="Arial"/>
              </a:rPr>
              <a:t>(CWL login required) </a:t>
            </a:r>
            <a:r>
              <a:rPr kumimoji="0" sz="1050" b="0" i="0" u="none" strike="noStrike" kern="0" cap="none" spc="0" normalizeH="0" baseline="0" noProof="0">
                <a:ln>
                  <a:noFill/>
                </a:ln>
                <a:solidFill>
                  <a:sysClr val="windowText" lastClr="000000"/>
                </a:solidFill>
                <a:effectLst/>
                <a:uLnTx/>
                <a:uFillTx/>
                <a:latin typeface="Arial"/>
                <a:cs typeface="Arial"/>
              </a:rPr>
              <a:t>will</a:t>
            </a:r>
            <a:r>
              <a:rPr kumimoji="0" sz="1050" b="0" i="0" u="none" strike="noStrike" kern="0" cap="none" spc="5" normalizeH="0" baseline="0" noProof="0">
                <a:ln>
                  <a:noFill/>
                </a:ln>
                <a:solidFill>
                  <a:sysClr val="windowText" lastClr="000000"/>
                </a:solidFill>
                <a:effectLst/>
                <a:uLnTx/>
                <a:uFillTx/>
                <a:latin typeface="Arial"/>
                <a:cs typeface="Arial"/>
              </a:rPr>
              <a:t> </a:t>
            </a:r>
            <a:r>
              <a:rPr kumimoji="0" sz="1050" b="0" i="0" u="none" strike="noStrike" kern="0" cap="none" spc="0" normalizeH="0" baseline="0" noProof="0">
                <a:ln>
                  <a:noFill/>
                </a:ln>
                <a:solidFill>
                  <a:sysClr val="windowText" lastClr="000000"/>
                </a:solidFill>
                <a:effectLst/>
                <a:uLnTx/>
                <a:uFillTx/>
                <a:latin typeface="Arial"/>
                <a:cs typeface="Arial"/>
              </a:rPr>
              <a:t>provide</a:t>
            </a:r>
            <a:r>
              <a:rPr kumimoji="0" sz="1050" b="0" i="0" u="none" strike="noStrike" kern="0" cap="none" spc="-5" normalizeH="0" baseline="0" noProof="0">
                <a:ln>
                  <a:noFill/>
                </a:ln>
                <a:solidFill>
                  <a:sysClr val="windowText" lastClr="000000"/>
                </a:solidFill>
                <a:effectLst/>
                <a:uLnTx/>
                <a:uFillTx/>
                <a:latin typeface="Arial"/>
                <a:cs typeface="Arial"/>
              </a:rPr>
              <a:t> </a:t>
            </a:r>
            <a:r>
              <a:rPr kumimoji="0" sz="1050" b="0" i="0" u="none" strike="noStrike" kern="0" cap="none" spc="0" normalizeH="0" baseline="0" noProof="0">
                <a:ln>
                  <a:noFill/>
                </a:ln>
                <a:solidFill>
                  <a:sysClr val="windowText" lastClr="000000"/>
                </a:solidFill>
                <a:effectLst/>
                <a:uLnTx/>
                <a:uFillTx/>
                <a:latin typeface="Arial"/>
                <a:cs typeface="Arial"/>
              </a:rPr>
              <a:t>details about </a:t>
            </a:r>
            <a:r>
              <a:rPr kumimoji="0" sz="1050" b="0" i="0" u="none" strike="noStrike" kern="0" cap="none" spc="-10" normalizeH="0" baseline="0" noProof="0">
                <a:ln>
                  <a:noFill/>
                </a:ln>
                <a:solidFill>
                  <a:sysClr val="windowText" lastClr="000000"/>
                </a:solidFill>
                <a:effectLst/>
                <a:uLnTx/>
                <a:uFillTx/>
                <a:latin typeface="Arial"/>
                <a:cs typeface="Arial"/>
              </a:rPr>
              <a:t>impacts </a:t>
            </a:r>
            <a:r>
              <a:rPr kumimoji="0" sz="1050" b="0" i="0" u="none" strike="noStrike" kern="0" cap="none" spc="0" normalizeH="0" baseline="0" noProof="0">
                <a:ln>
                  <a:noFill/>
                </a:ln>
                <a:solidFill>
                  <a:sysClr val="windowText" lastClr="000000"/>
                </a:solidFill>
                <a:effectLst/>
                <a:uLnTx/>
                <a:uFillTx/>
                <a:latin typeface="Arial"/>
                <a:cs typeface="Arial"/>
              </a:rPr>
              <a:t>and changes</a:t>
            </a:r>
            <a:r>
              <a:rPr kumimoji="0" sz="1050" b="0" i="0" u="none" strike="noStrike" kern="0" cap="none" spc="-10" normalizeH="0" baseline="0" noProof="0">
                <a:ln>
                  <a:noFill/>
                </a:ln>
                <a:solidFill>
                  <a:sysClr val="windowText" lastClr="000000"/>
                </a:solidFill>
                <a:effectLst/>
                <a:uLnTx/>
                <a:uFillTx/>
                <a:latin typeface="Arial"/>
                <a:cs typeface="Arial"/>
              </a:rPr>
              <a:t> </a:t>
            </a:r>
            <a:r>
              <a:rPr kumimoji="0" sz="1050" b="0" i="0" u="none" strike="noStrike" kern="0" cap="none" spc="0" normalizeH="0" baseline="0" noProof="0">
                <a:ln>
                  <a:noFill/>
                </a:ln>
                <a:solidFill>
                  <a:sysClr val="windowText" lastClr="000000"/>
                </a:solidFill>
                <a:effectLst/>
                <a:uLnTx/>
                <a:uFillTx/>
                <a:latin typeface="Arial"/>
                <a:cs typeface="Arial"/>
              </a:rPr>
              <a:t>to your specific </a:t>
            </a:r>
            <a:r>
              <a:rPr kumimoji="0" sz="1050" b="0" i="0" u="none" strike="noStrike" kern="0" cap="none" spc="-10" normalizeH="0" baseline="0" noProof="0">
                <a:ln>
                  <a:noFill/>
                </a:ln>
                <a:solidFill>
                  <a:sysClr val="windowText" lastClr="000000"/>
                </a:solidFill>
                <a:effectLst/>
                <a:uLnTx/>
                <a:uFillTx/>
                <a:latin typeface="Arial"/>
                <a:cs typeface="Arial"/>
              </a:rPr>
              <a:t>area.</a:t>
            </a:r>
            <a:endParaRPr kumimoji="0" sz="1050" b="0" i="0" u="none" strike="noStrike" kern="0" cap="none" spc="0" normalizeH="0" baseline="0" noProof="0">
              <a:ln>
                <a:noFill/>
              </a:ln>
              <a:solidFill>
                <a:sysClr val="windowText" lastClr="000000"/>
              </a:solidFill>
              <a:effectLst/>
              <a:uLnTx/>
              <a:uFillTx/>
              <a:latin typeface="Arial"/>
              <a:cs typeface="Arial"/>
            </a:endParaRPr>
          </a:p>
          <a:p>
            <a:pPr marL="0" marR="0" lvl="0" indent="0" algn="ctr" defTabSz="914400" eaLnBrk="1" fontAlgn="auto" latinLnBrk="0" hangingPunct="1">
              <a:lnSpc>
                <a:spcPct val="100000"/>
              </a:lnSpc>
              <a:spcBef>
                <a:spcPts val="10"/>
              </a:spcBef>
              <a:spcAft>
                <a:spcPts val="0"/>
              </a:spcAft>
              <a:buClrTx/>
              <a:buSzTx/>
              <a:buFontTx/>
              <a:buNone/>
              <a:tabLst/>
              <a:defRPr/>
            </a:pPr>
            <a:r>
              <a:rPr kumimoji="0" sz="1050" b="0" i="0" u="none" strike="noStrike" kern="0" cap="none" spc="0" normalizeH="0" baseline="0" noProof="0">
                <a:ln>
                  <a:noFill/>
                </a:ln>
                <a:solidFill>
                  <a:sysClr val="windowText" lastClr="000000"/>
                </a:solidFill>
                <a:effectLst/>
                <a:uLnTx/>
                <a:uFillTx/>
                <a:latin typeface="Arial"/>
                <a:cs typeface="Arial"/>
              </a:rPr>
              <a:t>They</a:t>
            </a:r>
            <a:r>
              <a:rPr kumimoji="0" sz="1050" b="0" i="0" u="none" strike="noStrike" kern="0" cap="none" spc="-5" normalizeH="0" baseline="0" noProof="0">
                <a:ln>
                  <a:noFill/>
                </a:ln>
                <a:solidFill>
                  <a:sysClr val="windowText" lastClr="000000"/>
                </a:solidFill>
                <a:effectLst/>
                <a:uLnTx/>
                <a:uFillTx/>
                <a:latin typeface="Arial"/>
                <a:cs typeface="Arial"/>
              </a:rPr>
              <a:t> </a:t>
            </a:r>
            <a:r>
              <a:rPr kumimoji="0" sz="1050" b="0" i="0" u="none" strike="noStrike" kern="0" cap="none" spc="0" normalizeH="0" baseline="0" noProof="0">
                <a:ln>
                  <a:noFill/>
                </a:ln>
                <a:solidFill>
                  <a:sysClr val="windowText" lastClr="000000"/>
                </a:solidFill>
                <a:effectLst/>
                <a:uLnTx/>
                <a:uFillTx/>
                <a:latin typeface="Arial"/>
                <a:cs typeface="Arial"/>
              </a:rPr>
              <a:t>help</a:t>
            </a:r>
            <a:r>
              <a:rPr kumimoji="0" sz="1050" b="0" i="0" u="none" strike="noStrike" kern="0" cap="none" spc="-5" normalizeH="0" baseline="0" noProof="0">
                <a:ln>
                  <a:noFill/>
                </a:ln>
                <a:solidFill>
                  <a:sysClr val="windowText" lastClr="000000"/>
                </a:solidFill>
                <a:effectLst/>
                <a:uLnTx/>
                <a:uFillTx/>
                <a:latin typeface="Arial"/>
                <a:cs typeface="Arial"/>
              </a:rPr>
              <a:t> </a:t>
            </a:r>
            <a:r>
              <a:rPr kumimoji="0" sz="1050" b="0" i="0" u="none" strike="noStrike" kern="0" cap="none" spc="-10" normalizeH="0" baseline="0" noProof="0">
                <a:ln>
                  <a:noFill/>
                </a:ln>
                <a:solidFill>
                  <a:sysClr val="windowText" lastClr="000000"/>
                </a:solidFill>
                <a:effectLst/>
                <a:uLnTx/>
                <a:uFillTx/>
                <a:latin typeface="Arial"/>
                <a:cs typeface="Arial"/>
              </a:rPr>
              <a:t>answer:</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25" name="object 25"/>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t>How</a:t>
            </a:r>
            <a:r>
              <a:rPr spc="-15"/>
              <a:t> </a:t>
            </a:r>
            <a:r>
              <a:t>Will</a:t>
            </a:r>
            <a:r>
              <a:rPr spc="-10"/>
              <a:t> </a:t>
            </a:r>
            <a:r>
              <a:t>Workday</a:t>
            </a:r>
            <a:r>
              <a:rPr spc="-5"/>
              <a:t> </a:t>
            </a:r>
            <a:r>
              <a:t>Student</a:t>
            </a:r>
            <a:r>
              <a:rPr spc="-5"/>
              <a:t> </a:t>
            </a:r>
            <a:r>
              <a:t>Impact</a:t>
            </a:r>
            <a:r>
              <a:rPr spc="-10"/>
              <a:t> </a:t>
            </a:r>
            <a:r>
              <a:rPr spc="-25"/>
              <a:t>Me?</a:t>
            </a:r>
          </a:p>
        </p:txBody>
      </p:sp>
      <p:grpSp>
        <p:nvGrpSpPr>
          <p:cNvPr id="26" name="object 26"/>
          <p:cNvGrpSpPr/>
          <p:nvPr/>
        </p:nvGrpSpPr>
        <p:grpSpPr>
          <a:xfrm>
            <a:off x="4640071" y="2517751"/>
            <a:ext cx="2747010" cy="1930400"/>
            <a:chOff x="4640071" y="2517751"/>
            <a:chExt cx="2747010" cy="1930400"/>
          </a:xfrm>
        </p:grpSpPr>
        <p:sp>
          <p:nvSpPr>
            <p:cNvPr id="27" name="object 27"/>
            <p:cNvSpPr/>
            <p:nvPr/>
          </p:nvSpPr>
          <p:spPr>
            <a:xfrm>
              <a:off x="4876165" y="2517751"/>
              <a:ext cx="438150" cy="438150"/>
            </a:xfrm>
            <a:custGeom>
              <a:avLst/>
              <a:gdLst/>
              <a:ahLst/>
              <a:cxnLst/>
              <a:rect l="l" t="t" r="r" b="b"/>
              <a:pathLst>
                <a:path w="438150" h="438150">
                  <a:moveTo>
                    <a:pt x="257312" y="0"/>
                  </a:moveTo>
                  <a:lnTo>
                    <a:pt x="211108" y="4139"/>
                  </a:lnTo>
                  <a:lnTo>
                    <a:pt x="167561" y="16092"/>
                  </a:lnTo>
                  <a:lnTo>
                    <a:pt x="127465" y="35126"/>
                  </a:lnTo>
                  <a:lnTo>
                    <a:pt x="91543" y="60513"/>
                  </a:lnTo>
                  <a:lnTo>
                    <a:pt x="60525" y="91527"/>
                  </a:lnTo>
                  <a:lnTo>
                    <a:pt x="35134" y="127442"/>
                  </a:lnTo>
                  <a:lnTo>
                    <a:pt x="16099" y="167531"/>
                  </a:lnTo>
                  <a:lnTo>
                    <a:pt x="4145" y="211067"/>
                  </a:lnTo>
                  <a:lnTo>
                    <a:pt x="0" y="257324"/>
                  </a:lnTo>
                  <a:lnTo>
                    <a:pt x="4146" y="303572"/>
                  </a:lnTo>
                  <a:lnTo>
                    <a:pt x="16099" y="347101"/>
                  </a:lnTo>
                  <a:lnTo>
                    <a:pt x="35135" y="387185"/>
                  </a:lnTo>
                  <a:lnTo>
                    <a:pt x="60525" y="423097"/>
                  </a:lnTo>
                  <a:lnTo>
                    <a:pt x="75394" y="437962"/>
                  </a:lnTo>
                  <a:lnTo>
                    <a:pt x="438024" y="75335"/>
                  </a:lnTo>
                  <a:lnTo>
                    <a:pt x="387277" y="35126"/>
                  </a:lnTo>
                  <a:lnTo>
                    <a:pt x="347181" y="16092"/>
                  </a:lnTo>
                  <a:lnTo>
                    <a:pt x="303639" y="4139"/>
                  </a:lnTo>
                  <a:lnTo>
                    <a:pt x="257312" y="0"/>
                  </a:lnTo>
                  <a:close/>
                </a:path>
              </a:pathLst>
            </a:custGeom>
            <a:solidFill>
              <a:srgbClr val="DFE7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object 28"/>
            <p:cNvSpPr/>
            <p:nvPr/>
          </p:nvSpPr>
          <p:spPr>
            <a:xfrm>
              <a:off x="4944162" y="2593406"/>
              <a:ext cx="365125" cy="240029"/>
            </a:xfrm>
            <a:custGeom>
              <a:avLst/>
              <a:gdLst/>
              <a:ahLst/>
              <a:cxnLst/>
              <a:rect l="l" t="t" r="r" b="b"/>
              <a:pathLst>
                <a:path w="365125" h="240030">
                  <a:moveTo>
                    <a:pt x="360126" y="0"/>
                  </a:moveTo>
                  <a:lnTo>
                    <a:pt x="4753" y="0"/>
                  </a:lnTo>
                  <a:lnTo>
                    <a:pt x="0" y="4751"/>
                  </a:lnTo>
                  <a:lnTo>
                    <a:pt x="0" y="235106"/>
                  </a:lnTo>
                  <a:lnTo>
                    <a:pt x="4753" y="239858"/>
                  </a:lnTo>
                  <a:lnTo>
                    <a:pt x="129849" y="239858"/>
                  </a:lnTo>
                  <a:lnTo>
                    <a:pt x="364879" y="4830"/>
                  </a:lnTo>
                  <a:lnTo>
                    <a:pt x="360126"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object 29"/>
            <p:cNvSpPr/>
            <p:nvPr/>
          </p:nvSpPr>
          <p:spPr>
            <a:xfrm>
              <a:off x="4926647" y="2575915"/>
              <a:ext cx="393700" cy="274955"/>
            </a:xfrm>
            <a:custGeom>
              <a:avLst/>
              <a:gdLst/>
              <a:ahLst/>
              <a:cxnLst/>
              <a:rect l="l" t="t" r="r" b="b"/>
              <a:pathLst>
                <a:path w="393700" h="274955">
                  <a:moveTo>
                    <a:pt x="393598" y="11112"/>
                  </a:moveTo>
                  <a:lnTo>
                    <a:pt x="391642" y="8229"/>
                  </a:lnTo>
                  <a:lnTo>
                    <a:pt x="382701" y="2209"/>
                  </a:lnTo>
                  <a:lnTo>
                    <a:pt x="371754" y="0"/>
                  </a:lnTo>
                  <a:lnTo>
                    <a:pt x="28117" y="0"/>
                  </a:lnTo>
                  <a:lnTo>
                    <a:pt x="17183" y="2209"/>
                  </a:lnTo>
                  <a:lnTo>
                    <a:pt x="8242" y="8229"/>
                  </a:lnTo>
                  <a:lnTo>
                    <a:pt x="2209" y="17157"/>
                  </a:lnTo>
                  <a:lnTo>
                    <a:pt x="0" y="28105"/>
                  </a:lnTo>
                  <a:lnTo>
                    <a:pt x="0" y="246748"/>
                  </a:lnTo>
                  <a:lnTo>
                    <a:pt x="2209" y="257683"/>
                  </a:lnTo>
                  <a:lnTo>
                    <a:pt x="8242" y="266611"/>
                  </a:lnTo>
                  <a:lnTo>
                    <a:pt x="17183" y="272643"/>
                  </a:lnTo>
                  <a:lnTo>
                    <a:pt x="28117" y="274853"/>
                  </a:lnTo>
                  <a:lnTo>
                    <a:pt x="129857" y="274853"/>
                  </a:lnTo>
                  <a:lnTo>
                    <a:pt x="135001" y="269709"/>
                  </a:lnTo>
                  <a:lnTo>
                    <a:pt x="142227" y="262483"/>
                  </a:lnTo>
                  <a:lnTo>
                    <a:pt x="147358" y="257352"/>
                  </a:lnTo>
                  <a:lnTo>
                    <a:pt x="22263" y="257352"/>
                  </a:lnTo>
                  <a:lnTo>
                    <a:pt x="17513" y="252603"/>
                  </a:lnTo>
                  <a:lnTo>
                    <a:pt x="17513" y="22250"/>
                  </a:lnTo>
                  <a:lnTo>
                    <a:pt x="22263" y="17500"/>
                  </a:lnTo>
                  <a:lnTo>
                    <a:pt x="377609" y="17500"/>
                  </a:lnTo>
                  <a:lnTo>
                    <a:pt x="382358" y="22250"/>
                  </a:lnTo>
                  <a:lnTo>
                    <a:pt x="386410" y="18300"/>
                  </a:lnTo>
                  <a:lnTo>
                    <a:pt x="387223" y="17500"/>
                  </a:lnTo>
                  <a:lnTo>
                    <a:pt x="388975" y="15748"/>
                  </a:lnTo>
                  <a:lnTo>
                    <a:pt x="389953" y="14770"/>
                  </a:lnTo>
                  <a:lnTo>
                    <a:pt x="393598" y="11112"/>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0" name="object 30"/>
            <p:cNvPicPr/>
            <p:nvPr/>
          </p:nvPicPr>
          <p:blipFill>
            <a:blip r:embed="rId6" cstate="print"/>
            <a:stretch>
              <a:fillRect/>
            </a:stretch>
          </p:blipFill>
          <p:spPr>
            <a:xfrm>
              <a:off x="4926279" y="2861593"/>
              <a:ext cx="119402" cy="66266"/>
            </a:xfrm>
            <a:prstGeom prst="rect">
              <a:avLst/>
            </a:prstGeom>
          </p:spPr>
        </p:pic>
        <p:sp>
          <p:nvSpPr>
            <p:cNvPr id="31" name="object 31"/>
            <p:cNvSpPr/>
            <p:nvPr/>
          </p:nvSpPr>
          <p:spPr>
            <a:xfrm>
              <a:off x="4887607" y="2552268"/>
              <a:ext cx="466725" cy="274320"/>
            </a:xfrm>
            <a:custGeom>
              <a:avLst/>
              <a:gdLst/>
              <a:ahLst/>
              <a:cxnLst/>
              <a:rect l="l" t="t" r="r" b="b"/>
              <a:pathLst>
                <a:path w="466725" h="274319">
                  <a:moveTo>
                    <a:pt x="18834" y="259600"/>
                  </a:moveTo>
                  <a:lnTo>
                    <a:pt x="14643" y="255397"/>
                  </a:lnTo>
                  <a:lnTo>
                    <a:pt x="4229" y="255397"/>
                  </a:lnTo>
                  <a:lnTo>
                    <a:pt x="0" y="259600"/>
                  </a:lnTo>
                  <a:lnTo>
                    <a:pt x="0" y="270040"/>
                  </a:lnTo>
                  <a:lnTo>
                    <a:pt x="4229" y="274231"/>
                  </a:lnTo>
                  <a:lnTo>
                    <a:pt x="14643" y="274231"/>
                  </a:lnTo>
                  <a:lnTo>
                    <a:pt x="18834" y="270040"/>
                  </a:lnTo>
                  <a:lnTo>
                    <a:pt x="18834" y="264820"/>
                  </a:lnTo>
                  <a:lnTo>
                    <a:pt x="18834" y="259600"/>
                  </a:lnTo>
                  <a:close/>
                </a:path>
                <a:path w="466725" h="274319">
                  <a:moveTo>
                    <a:pt x="466496" y="901"/>
                  </a:moveTo>
                  <a:lnTo>
                    <a:pt x="465594" y="0"/>
                  </a:lnTo>
                  <a:lnTo>
                    <a:pt x="455193" y="0"/>
                  </a:lnTo>
                  <a:lnTo>
                    <a:pt x="450964" y="4203"/>
                  </a:lnTo>
                  <a:lnTo>
                    <a:pt x="450964" y="14605"/>
                  </a:lnTo>
                  <a:lnTo>
                    <a:pt x="451878" y="15519"/>
                  </a:lnTo>
                  <a:lnTo>
                    <a:pt x="466496" y="901"/>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2" name="object 32"/>
            <p:cNvPicPr/>
            <p:nvPr/>
          </p:nvPicPr>
          <p:blipFill>
            <a:blip r:embed="rId7" cstate="print"/>
            <a:stretch>
              <a:fillRect/>
            </a:stretch>
          </p:blipFill>
          <p:spPr>
            <a:xfrm>
              <a:off x="4887688" y="2530210"/>
              <a:ext cx="96542" cy="110077"/>
            </a:xfrm>
            <a:prstGeom prst="rect">
              <a:avLst/>
            </a:prstGeom>
          </p:spPr>
        </p:pic>
        <p:sp>
          <p:nvSpPr>
            <p:cNvPr id="33" name="object 33"/>
            <p:cNvSpPr/>
            <p:nvPr/>
          </p:nvSpPr>
          <p:spPr>
            <a:xfrm>
              <a:off x="5107440" y="2645898"/>
              <a:ext cx="116839" cy="116839"/>
            </a:xfrm>
            <a:custGeom>
              <a:avLst/>
              <a:gdLst/>
              <a:ahLst/>
              <a:cxnLst/>
              <a:rect l="l" t="t" r="r" b="b"/>
              <a:pathLst>
                <a:path w="116839" h="116839">
                  <a:moveTo>
                    <a:pt x="0" y="116278"/>
                  </a:moveTo>
                  <a:lnTo>
                    <a:pt x="116312" y="0"/>
                  </a:lnTo>
                </a:path>
              </a:pathLst>
            </a:custGeom>
            <a:ln w="37383">
              <a:solidFill>
                <a:srgbClr val="1053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object 34"/>
            <p:cNvSpPr/>
            <p:nvPr/>
          </p:nvSpPr>
          <p:spPr>
            <a:xfrm>
              <a:off x="5065718" y="2720463"/>
              <a:ext cx="41910" cy="41910"/>
            </a:xfrm>
            <a:custGeom>
              <a:avLst/>
              <a:gdLst/>
              <a:ahLst/>
              <a:cxnLst/>
              <a:rect l="l" t="t" r="r" b="b"/>
              <a:pathLst>
                <a:path w="41910" h="41910">
                  <a:moveTo>
                    <a:pt x="0" y="0"/>
                  </a:moveTo>
                  <a:lnTo>
                    <a:pt x="41707" y="41724"/>
                  </a:lnTo>
                </a:path>
              </a:pathLst>
            </a:custGeom>
            <a:ln w="37383">
              <a:solidFill>
                <a:srgbClr val="1053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35" name="object 35"/>
            <p:cNvPicPr/>
            <p:nvPr/>
          </p:nvPicPr>
          <p:blipFill>
            <a:blip r:embed="rId8" cstate="print"/>
            <a:stretch>
              <a:fillRect/>
            </a:stretch>
          </p:blipFill>
          <p:spPr>
            <a:xfrm>
              <a:off x="4875403" y="3521633"/>
              <a:ext cx="516379" cy="531611"/>
            </a:xfrm>
            <a:prstGeom prst="rect">
              <a:avLst/>
            </a:prstGeom>
          </p:spPr>
        </p:pic>
        <p:sp>
          <p:nvSpPr>
            <p:cNvPr id="36" name="object 36"/>
            <p:cNvSpPr/>
            <p:nvPr/>
          </p:nvSpPr>
          <p:spPr>
            <a:xfrm>
              <a:off x="6488694" y="2545743"/>
              <a:ext cx="516255" cy="516255"/>
            </a:xfrm>
            <a:custGeom>
              <a:avLst/>
              <a:gdLst/>
              <a:ahLst/>
              <a:cxnLst/>
              <a:rect l="l" t="t" r="r" b="b"/>
              <a:pathLst>
                <a:path w="516254" h="516255">
                  <a:moveTo>
                    <a:pt x="257837" y="0"/>
                  </a:moveTo>
                  <a:lnTo>
                    <a:pt x="211491" y="4158"/>
                  </a:lnTo>
                  <a:lnTo>
                    <a:pt x="167870" y="16146"/>
                  </a:lnTo>
                  <a:lnTo>
                    <a:pt x="127703" y="35235"/>
                  </a:lnTo>
                  <a:lnTo>
                    <a:pt x="91717" y="60697"/>
                  </a:lnTo>
                  <a:lnTo>
                    <a:pt x="60640" y="91801"/>
                  </a:lnTo>
                  <a:lnTo>
                    <a:pt x="35202" y="127821"/>
                  </a:lnTo>
                  <a:lnTo>
                    <a:pt x="16131" y="168025"/>
                  </a:lnTo>
                  <a:lnTo>
                    <a:pt x="4154" y="211687"/>
                  </a:lnTo>
                  <a:lnTo>
                    <a:pt x="0" y="258076"/>
                  </a:lnTo>
                  <a:lnTo>
                    <a:pt x="4154" y="304464"/>
                  </a:lnTo>
                  <a:lnTo>
                    <a:pt x="16131" y="348126"/>
                  </a:lnTo>
                  <a:lnTo>
                    <a:pt x="35203" y="388330"/>
                  </a:lnTo>
                  <a:lnTo>
                    <a:pt x="60641" y="424350"/>
                  </a:lnTo>
                  <a:lnTo>
                    <a:pt x="91717" y="455455"/>
                  </a:lnTo>
                  <a:lnTo>
                    <a:pt x="127703" y="480916"/>
                  </a:lnTo>
                  <a:lnTo>
                    <a:pt x="167871" y="500006"/>
                  </a:lnTo>
                  <a:lnTo>
                    <a:pt x="211492" y="511994"/>
                  </a:lnTo>
                  <a:lnTo>
                    <a:pt x="257838" y="516152"/>
                  </a:lnTo>
                  <a:lnTo>
                    <a:pt x="304193" y="511994"/>
                  </a:lnTo>
                  <a:lnTo>
                    <a:pt x="347820" y="500006"/>
                  </a:lnTo>
                  <a:lnTo>
                    <a:pt x="387993" y="480916"/>
                  </a:lnTo>
                  <a:lnTo>
                    <a:pt x="423983" y="455455"/>
                  </a:lnTo>
                  <a:lnTo>
                    <a:pt x="455061" y="424350"/>
                  </a:lnTo>
                  <a:lnTo>
                    <a:pt x="480501" y="388331"/>
                  </a:lnTo>
                  <a:lnTo>
                    <a:pt x="499573" y="348126"/>
                  </a:lnTo>
                  <a:lnTo>
                    <a:pt x="511550" y="304465"/>
                  </a:lnTo>
                  <a:lnTo>
                    <a:pt x="515705" y="258076"/>
                  </a:lnTo>
                  <a:lnTo>
                    <a:pt x="511550" y="211687"/>
                  </a:lnTo>
                  <a:lnTo>
                    <a:pt x="499573" y="168026"/>
                  </a:lnTo>
                  <a:lnTo>
                    <a:pt x="480500" y="127821"/>
                  </a:lnTo>
                  <a:lnTo>
                    <a:pt x="455061" y="91802"/>
                  </a:lnTo>
                  <a:lnTo>
                    <a:pt x="423982" y="60697"/>
                  </a:lnTo>
                  <a:lnTo>
                    <a:pt x="387992" y="35235"/>
                  </a:lnTo>
                  <a:lnTo>
                    <a:pt x="347820" y="16146"/>
                  </a:lnTo>
                  <a:lnTo>
                    <a:pt x="304192" y="4158"/>
                  </a:lnTo>
                  <a:lnTo>
                    <a:pt x="257837" y="0"/>
                  </a:lnTo>
                  <a:close/>
                </a:path>
              </a:pathLst>
            </a:custGeom>
            <a:solidFill>
              <a:srgbClr val="DFE7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object 37"/>
            <p:cNvSpPr/>
            <p:nvPr/>
          </p:nvSpPr>
          <p:spPr>
            <a:xfrm>
              <a:off x="6494815" y="2636688"/>
              <a:ext cx="486409" cy="240665"/>
            </a:xfrm>
            <a:custGeom>
              <a:avLst/>
              <a:gdLst/>
              <a:ahLst/>
              <a:cxnLst/>
              <a:rect l="l" t="t" r="r" b="b"/>
              <a:pathLst>
                <a:path w="486409" h="240664">
                  <a:moveTo>
                    <a:pt x="354776" y="0"/>
                  </a:moveTo>
                  <a:lnTo>
                    <a:pt x="326341" y="4807"/>
                  </a:lnTo>
                  <a:lnTo>
                    <a:pt x="301913" y="18138"/>
                  </a:lnTo>
                  <a:lnTo>
                    <a:pt x="283098" y="38354"/>
                  </a:lnTo>
                  <a:lnTo>
                    <a:pt x="271504" y="63816"/>
                  </a:lnTo>
                  <a:lnTo>
                    <a:pt x="262089" y="45764"/>
                  </a:lnTo>
                  <a:lnTo>
                    <a:pt x="247805" y="31538"/>
                  </a:lnTo>
                  <a:lnTo>
                    <a:pt x="229720" y="22213"/>
                  </a:lnTo>
                  <a:lnTo>
                    <a:pt x="208905" y="18866"/>
                  </a:lnTo>
                  <a:lnTo>
                    <a:pt x="185957" y="22972"/>
                  </a:lnTo>
                  <a:lnTo>
                    <a:pt x="166516" y="34302"/>
                  </a:lnTo>
                  <a:lnTo>
                    <a:pt x="152047" y="51376"/>
                  </a:lnTo>
                  <a:lnTo>
                    <a:pt x="144018" y="72713"/>
                  </a:lnTo>
                  <a:lnTo>
                    <a:pt x="138806" y="70974"/>
                  </a:lnTo>
                  <a:lnTo>
                    <a:pt x="133218" y="70018"/>
                  </a:lnTo>
                  <a:lnTo>
                    <a:pt x="127456" y="70018"/>
                  </a:lnTo>
                  <a:lnTo>
                    <a:pt x="107069" y="74133"/>
                  </a:lnTo>
                  <a:lnTo>
                    <a:pt x="90420" y="85359"/>
                  </a:lnTo>
                  <a:lnTo>
                    <a:pt x="79194" y="102014"/>
                  </a:lnTo>
                  <a:lnTo>
                    <a:pt x="75078" y="122415"/>
                  </a:lnTo>
                  <a:lnTo>
                    <a:pt x="75078" y="126704"/>
                  </a:lnTo>
                  <a:lnTo>
                    <a:pt x="76641" y="134877"/>
                  </a:lnTo>
                  <a:lnTo>
                    <a:pt x="69982" y="132008"/>
                  </a:lnTo>
                  <a:lnTo>
                    <a:pt x="16065" y="146404"/>
                  </a:lnTo>
                  <a:lnTo>
                    <a:pt x="0" y="185217"/>
                  </a:lnTo>
                  <a:lnTo>
                    <a:pt x="4314" y="206599"/>
                  </a:lnTo>
                  <a:lnTo>
                    <a:pt x="16076" y="224055"/>
                  </a:lnTo>
                  <a:lnTo>
                    <a:pt x="33518" y="235822"/>
                  </a:lnTo>
                  <a:lnTo>
                    <a:pt x="54868" y="240136"/>
                  </a:lnTo>
                  <a:lnTo>
                    <a:pt x="428697" y="240136"/>
                  </a:lnTo>
                  <a:lnTo>
                    <a:pt x="450942" y="235640"/>
                  </a:lnTo>
                  <a:lnTo>
                    <a:pt x="469110" y="223378"/>
                  </a:lnTo>
                  <a:lnTo>
                    <a:pt x="481360" y="205194"/>
                  </a:lnTo>
                  <a:lnTo>
                    <a:pt x="485853" y="182928"/>
                  </a:lnTo>
                  <a:lnTo>
                    <a:pt x="481621" y="161300"/>
                  </a:lnTo>
                  <a:lnTo>
                    <a:pt x="470047" y="143470"/>
                  </a:lnTo>
                  <a:lnTo>
                    <a:pt x="452811" y="131096"/>
                  </a:lnTo>
                  <a:lnTo>
                    <a:pt x="431592" y="125835"/>
                  </a:lnTo>
                  <a:lnTo>
                    <a:pt x="435634" y="116690"/>
                  </a:lnTo>
                  <a:lnTo>
                    <a:pt x="438625" y="107034"/>
                  </a:lnTo>
                  <a:lnTo>
                    <a:pt x="440481" y="96932"/>
                  </a:lnTo>
                  <a:lnTo>
                    <a:pt x="441118" y="86450"/>
                  </a:lnTo>
                  <a:lnTo>
                    <a:pt x="434333" y="52805"/>
                  </a:lnTo>
                  <a:lnTo>
                    <a:pt x="415830" y="25325"/>
                  </a:lnTo>
                  <a:lnTo>
                    <a:pt x="388386" y="6795"/>
                  </a:lnTo>
                  <a:lnTo>
                    <a:pt x="354776" y="0"/>
                  </a:lnTo>
                  <a:close/>
                </a:path>
              </a:pathLst>
            </a:custGeom>
            <a:solidFill>
              <a:srgbClr val="8AB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object 38"/>
            <p:cNvSpPr/>
            <p:nvPr/>
          </p:nvSpPr>
          <p:spPr>
            <a:xfrm>
              <a:off x="6494815" y="2636688"/>
              <a:ext cx="486409" cy="240665"/>
            </a:xfrm>
            <a:custGeom>
              <a:avLst/>
              <a:gdLst/>
              <a:ahLst/>
              <a:cxnLst/>
              <a:rect l="l" t="t" r="r" b="b"/>
              <a:pathLst>
                <a:path w="486409" h="240664">
                  <a:moveTo>
                    <a:pt x="54868" y="130356"/>
                  </a:moveTo>
                  <a:lnTo>
                    <a:pt x="62628" y="130356"/>
                  </a:lnTo>
                  <a:lnTo>
                    <a:pt x="69982" y="132008"/>
                  </a:lnTo>
                  <a:lnTo>
                    <a:pt x="76641" y="134877"/>
                  </a:lnTo>
                  <a:lnTo>
                    <a:pt x="75657" y="130878"/>
                  </a:lnTo>
                  <a:lnTo>
                    <a:pt x="75078" y="126704"/>
                  </a:lnTo>
                  <a:lnTo>
                    <a:pt x="75078" y="122415"/>
                  </a:lnTo>
                  <a:lnTo>
                    <a:pt x="79194" y="102014"/>
                  </a:lnTo>
                  <a:lnTo>
                    <a:pt x="90420" y="85359"/>
                  </a:lnTo>
                  <a:lnTo>
                    <a:pt x="107069" y="74133"/>
                  </a:lnTo>
                  <a:lnTo>
                    <a:pt x="127456" y="70018"/>
                  </a:lnTo>
                  <a:lnTo>
                    <a:pt x="133218" y="70018"/>
                  </a:lnTo>
                  <a:lnTo>
                    <a:pt x="138806" y="70974"/>
                  </a:lnTo>
                  <a:lnTo>
                    <a:pt x="144018" y="72713"/>
                  </a:lnTo>
                  <a:lnTo>
                    <a:pt x="152047" y="51376"/>
                  </a:lnTo>
                  <a:lnTo>
                    <a:pt x="166516" y="34302"/>
                  </a:lnTo>
                  <a:lnTo>
                    <a:pt x="185957" y="22972"/>
                  </a:lnTo>
                  <a:lnTo>
                    <a:pt x="208905" y="18866"/>
                  </a:lnTo>
                  <a:lnTo>
                    <a:pt x="229720" y="22213"/>
                  </a:lnTo>
                  <a:lnTo>
                    <a:pt x="247805" y="31538"/>
                  </a:lnTo>
                  <a:lnTo>
                    <a:pt x="262089" y="45764"/>
                  </a:lnTo>
                  <a:lnTo>
                    <a:pt x="271504" y="63816"/>
                  </a:lnTo>
                  <a:lnTo>
                    <a:pt x="283098" y="38354"/>
                  </a:lnTo>
                  <a:lnTo>
                    <a:pt x="301913" y="18138"/>
                  </a:lnTo>
                  <a:lnTo>
                    <a:pt x="326341" y="4807"/>
                  </a:lnTo>
                  <a:lnTo>
                    <a:pt x="354776" y="0"/>
                  </a:lnTo>
                  <a:lnTo>
                    <a:pt x="388386" y="6795"/>
                  </a:lnTo>
                  <a:lnTo>
                    <a:pt x="415830" y="25325"/>
                  </a:lnTo>
                  <a:lnTo>
                    <a:pt x="434333" y="52805"/>
                  </a:lnTo>
                  <a:lnTo>
                    <a:pt x="441118" y="86450"/>
                  </a:lnTo>
                  <a:lnTo>
                    <a:pt x="440481" y="96932"/>
                  </a:lnTo>
                  <a:lnTo>
                    <a:pt x="438625" y="107034"/>
                  </a:lnTo>
                  <a:lnTo>
                    <a:pt x="435634" y="116690"/>
                  </a:lnTo>
                  <a:lnTo>
                    <a:pt x="431592" y="125835"/>
                  </a:lnTo>
                  <a:lnTo>
                    <a:pt x="452811" y="131096"/>
                  </a:lnTo>
                  <a:lnTo>
                    <a:pt x="470047" y="143470"/>
                  </a:lnTo>
                  <a:lnTo>
                    <a:pt x="481621" y="161300"/>
                  </a:lnTo>
                  <a:lnTo>
                    <a:pt x="485853" y="182928"/>
                  </a:lnTo>
                  <a:lnTo>
                    <a:pt x="481360" y="205194"/>
                  </a:lnTo>
                  <a:lnTo>
                    <a:pt x="469110" y="223378"/>
                  </a:lnTo>
                  <a:lnTo>
                    <a:pt x="450942" y="235640"/>
                  </a:lnTo>
                  <a:lnTo>
                    <a:pt x="428697" y="240136"/>
                  </a:lnTo>
                  <a:lnTo>
                    <a:pt x="407053" y="240136"/>
                  </a:lnTo>
                  <a:lnTo>
                    <a:pt x="356376" y="240136"/>
                  </a:lnTo>
                  <a:lnTo>
                    <a:pt x="287732" y="240136"/>
                  </a:lnTo>
                  <a:lnTo>
                    <a:pt x="212191" y="240136"/>
                  </a:lnTo>
                  <a:lnTo>
                    <a:pt x="140822" y="240136"/>
                  </a:lnTo>
                  <a:lnTo>
                    <a:pt x="84691" y="240136"/>
                  </a:lnTo>
                  <a:lnTo>
                    <a:pt x="33518" y="235822"/>
                  </a:lnTo>
                  <a:lnTo>
                    <a:pt x="4314" y="206599"/>
                  </a:lnTo>
                  <a:lnTo>
                    <a:pt x="0" y="185217"/>
                  </a:lnTo>
                  <a:lnTo>
                    <a:pt x="4310" y="163852"/>
                  </a:lnTo>
                  <a:lnTo>
                    <a:pt x="16065" y="146404"/>
                  </a:lnTo>
                  <a:lnTo>
                    <a:pt x="33505" y="134641"/>
                  </a:lnTo>
                  <a:lnTo>
                    <a:pt x="54868" y="130327"/>
                  </a:lnTo>
                  <a:close/>
                </a:path>
              </a:pathLst>
            </a:custGeom>
            <a:ln w="23267">
              <a:solidFill>
                <a:srgbClr val="1053A1"/>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object 39"/>
            <p:cNvSpPr/>
            <p:nvPr/>
          </p:nvSpPr>
          <p:spPr>
            <a:xfrm>
              <a:off x="6597573" y="2517901"/>
              <a:ext cx="280670" cy="302260"/>
            </a:xfrm>
            <a:custGeom>
              <a:avLst/>
              <a:gdLst/>
              <a:ahLst/>
              <a:cxnLst/>
              <a:rect l="l" t="t" r="r" b="b"/>
              <a:pathLst>
                <a:path w="280670" h="302260">
                  <a:moveTo>
                    <a:pt x="280327" y="109143"/>
                  </a:moveTo>
                  <a:lnTo>
                    <a:pt x="278765" y="73444"/>
                  </a:lnTo>
                  <a:lnTo>
                    <a:pt x="230886" y="57658"/>
                  </a:lnTo>
                  <a:lnTo>
                    <a:pt x="186156" y="32893"/>
                  </a:lnTo>
                  <a:lnTo>
                    <a:pt x="160566" y="15214"/>
                  </a:lnTo>
                  <a:lnTo>
                    <a:pt x="153073" y="10045"/>
                  </a:lnTo>
                  <a:lnTo>
                    <a:pt x="140157" y="0"/>
                  </a:lnTo>
                  <a:lnTo>
                    <a:pt x="127241" y="10045"/>
                  </a:lnTo>
                  <a:lnTo>
                    <a:pt x="94170" y="32893"/>
                  </a:lnTo>
                  <a:lnTo>
                    <a:pt x="49441" y="57658"/>
                  </a:lnTo>
                  <a:lnTo>
                    <a:pt x="1562" y="73431"/>
                  </a:lnTo>
                  <a:lnTo>
                    <a:pt x="0" y="109143"/>
                  </a:lnTo>
                  <a:lnTo>
                    <a:pt x="8953" y="187680"/>
                  </a:lnTo>
                  <a:lnTo>
                    <a:pt x="48856" y="266217"/>
                  </a:lnTo>
                  <a:lnTo>
                    <a:pt x="65709" y="272821"/>
                  </a:lnTo>
                  <a:lnTo>
                    <a:pt x="67983" y="274853"/>
                  </a:lnTo>
                  <a:lnTo>
                    <a:pt x="89128" y="286550"/>
                  </a:lnTo>
                  <a:lnTo>
                    <a:pt x="113207" y="293598"/>
                  </a:lnTo>
                  <a:lnTo>
                    <a:pt x="120472" y="294233"/>
                  </a:lnTo>
                  <a:lnTo>
                    <a:pt x="140157" y="301929"/>
                  </a:lnTo>
                  <a:lnTo>
                    <a:pt x="159816" y="294246"/>
                  </a:lnTo>
                  <a:lnTo>
                    <a:pt x="167119" y="293598"/>
                  </a:lnTo>
                  <a:lnTo>
                    <a:pt x="191211" y="286550"/>
                  </a:lnTo>
                  <a:lnTo>
                    <a:pt x="212356" y="274853"/>
                  </a:lnTo>
                  <a:lnTo>
                    <a:pt x="214630" y="272808"/>
                  </a:lnTo>
                  <a:lnTo>
                    <a:pt x="231470" y="266217"/>
                  </a:lnTo>
                  <a:lnTo>
                    <a:pt x="271373" y="187680"/>
                  </a:lnTo>
                  <a:lnTo>
                    <a:pt x="280327" y="109143"/>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0" name="object 40"/>
            <p:cNvPicPr/>
            <p:nvPr/>
          </p:nvPicPr>
          <p:blipFill>
            <a:blip r:embed="rId9" cstate="print"/>
            <a:stretch>
              <a:fillRect/>
            </a:stretch>
          </p:blipFill>
          <p:spPr>
            <a:xfrm>
              <a:off x="6623491" y="2545717"/>
              <a:ext cx="228499" cy="253236"/>
            </a:xfrm>
            <a:prstGeom prst="rect">
              <a:avLst/>
            </a:prstGeom>
          </p:spPr>
        </p:pic>
        <p:sp>
          <p:nvSpPr>
            <p:cNvPr id="41" name="object 41"/>
            <p:cNvSpPr/>
            <p:nvPr/>
          </p:nvSpPr>
          <p:spPr>
            <a:xfrm>
              <a:off x="6520428" y="2911649"/>
              <a:ext cx="434975" cy="63500"/>
            </a:xfrm>
            <a:custGeom>
              <a:avLst/>
              <a:gdLst/>
              <a:ahLst/>
              <a:cxnLst/>
              <a:rect l="l" t="t" r="r" b="b"/>
              <a:pathLst>
                <a:path w="434975" h="63500">
                  <a:moveTo>
                    <a:pt x="412280" y="0"/>
                  </a:moveTo>
                  <a:lnTo>
                    <a:pt x="22352" y="0"/>
                  </a:lnTo>
                  <a:lnTo>
                    <a:pt x="0" y="22373"/>
                  </a:lnTo>
                  <a:lnTo>
                    <a:pt x="0" y="40544"/>
                  </a:lnTo>
                  <a:lnTo>
                    <a:pt x="412280" y="62918"/>
                  </a:lnTo>
                  <a:lnTo>
                    <a:pt x="420993" y="61162"/>
                  </a:lnTo>
                  <a:lnTo>
                    <a:pt x="428107" y="56372"/>
                  </a:lnTo>
                  <a:lnTo>
                    <a:pt x="432903" y="49261"/>
                  </a:lnTo>
                  <a:lnTo>
                    <a:pt x="434662" y="40544"/>
                  </a:lnTo>
                  <a:lnTo>
                    <a:pt x="434662" y="22373"/>
                  </a:lnTo>
                  <a:lnTo>
                    <a:pt x="432903" y="13669"/>
                  </a:lnTo>
                  <a:lnTo>
                    <a:pt x="428107" y="6557"/>
                  </a:lnTo>
                  <a:lnTo>
                    <a:pt x="420993" y="1759"/>
                  </a:lnTo>
                  <a:lnTo>
                    <a:pt x="41228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object 42"/>
            <p:cNvSpPr/>
            <p:nvPr/>
          </p:nvSpPr>
          <p:spPr>
            <a:xfrm>
              <a:off x="6511770" y="2903027"/>
              <a:ext cx="452120" cy="80645"/>
            </a:xfrm>
            <a:custGeom>
              <a:avLst/>
              <a:gdLst/>
              <a:ahLst/>
              <a:cxnLst/>
              <a:rect l="l" t="t" r="r" b="b"/>
              <a:pathLst>
                <a:path w="452120" h="80644">
                  <a:moveTo>
                    <a:pt x="420937" y="0"/>
                  </a:moveTo>
                  <a:lnTo>
                    <a:pt x="31010" y="0"/>
                  </a:lnTo>
                  <a:lnTo>
                    <a:pt x="0" y="31009"/>
                  </a:lnTo>
                  <a:lnTo>
                    <a:pt x="0" y="49180"/>
                  </a:lnTo>
                  <a:lnTo>
                    <a:pt x="31010" y="80219"/>
                  </a:lnTo>
                  <a:lnTo>
                    <a:pt x="420937" y="80219"/>
                  </a:lnTo>
                  <a:lnTo>
                    <a:pt x="433002" y="77778"/>
                  </a:lnTo>
                  <a:lnTo>
                    <a:pt x="442859" y="71123"/>
                  </a:lnTo>
                  <a:lnTo>
                    <a:pt x="448389" y="62918"/>
                  </a:lnTo>
                  <a:lnTo>
                    <a:pt x="23424" y="62917"/>
                  </a:lnTo>
                  <a:lnTo>
                    <a:pt x="17285" y="56744"/>
                  </a:lnTo>
                  <a:lnTo>
                    <a:pt x="17285" y="23416"/>
                  </a:lnTo>
                  <a:lnTo>
                    <a:pt x="23424" y="17272"/>
                  </a:lnTo>
                  <a:lnTo>
                    <a:pt x="448376" y="17272"/>
                  </a:lnTo>
                  <a:lnTo>
                    <a:pt x="442859" y="9093"/>
                  </a:lnTo>
                  <a:lnTo>
                    <a:pt x="433002" y="2441"/>
                  </a:lnTo>
                  <a:lnTo>
                    <a:pt x="420937" y="0"/>
                  </a:lnTo>
                  <a:close/>
                </a:path>
                <a:path w="452120" h="80644">
                  <a:moveTo>
                    <a:pt x="448376" y="17272"/>
                  </a:moveTo>
                  <a:lnTo>
                    <a:pt x="428523" y="17272"/>
                  </a:lnTo>
                  <a:lnTo>
                    <a:pt x="434662" y="23416"/>
                  </a:lnTo>
                  <a:lnTo>
                    <a:pt x="434662" y="56745"/>
                  </a:lnTo>
                  <a:lnTo>
                    <a:pt x="428523" y="62918"/>
                  </a:lnTo>
                  <a:lnTo>
                    <a:pt x="448389" y="62918"/>
                  </a:lnTo>
                  <a:lnTo>
                    <a:pt x="449508" y="61256"/>
                  </a:lnTo>
                  <a:lnTo>
                    <a:pt x="451947" y="49181"/>
                  </a:lnTo>
                  <a:lnTo>
                    <a:pt x="451947" y="31010"/>
                  </a:lnTo>
                  <a:lnTo>
                    <a:pt x="449508" y="18951"/>
                  </a:lnTo>
                  <a:lnTo>
                    <a:pt x="448376" y="17272"/>
                  </a:lnTo>
                  <a:close/>
                </a:path>
              </a:pathLst>
            </a:custGeom>
            <a:solidFill>
              <a:srgbClr val="034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object 43"/>
            <p:cNvSpPr/>
            <p:nvPr/>
          </p:nvSpPr>
          <p:spPr>
            <a:xfrm>
              <a:off x="6544101" y="2926301"/>
              <a:ext cx="257810" cy="34290"/>
            </a:xfrm>
            <a:custGeom>
              <a:avLst/>
              <a:gdLst/>
              <a:ahLst/>
              <a:cxnLst/>
              <a:rect l="l" t="t" r="r" b="b"/>
              <a:pathLst>
                <a:path w="257809" h="34289">
                  <a:moveTo>
                    <a:pt x="257403" y="0"/>
                  </a:moveTo>
                  <a:lnTo>
                    <a:pt x="0" y="0"/>
                  </a:lnTo>
                  <a:lnTo>
                    <a:pt x="0" y="34168"/>
                  </a:lnTo>
                  <a:lnTo>
                    <a:pt x="257403" y="34168"/>
                  </a:lnTo>
                  <a:lnTo>
                    <a:pt x="257403" y="0"/>
                  </a:lnTo>
                  <a:close/>
                </a:path>
              </a:pathLst>
            </a:custGeom>
            <a:solidFill>
              <a:srgbClr val="8AB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object 44"/>
            <p:cNvSpPr/>
            <p:nvPr/>
          </p:nvSpPr>
          <p:spPr>
            <a:xfrm>
              <a:off x="6487793" y="3544927"/>
              <a:ext cx="514350" cy="514350"/>
            </a:xfrm>
            <a:custGeom>
              <a:avLst/>
              <a:gdLst/>
              <a:ahLst/>
              <a:cxnLst/>
              <a:rect l="l" t="t" r="r" b="b"/>
              <a:pathLst>
                <a:path w="514350" h="514350">
                  <a:moveTo>
                    <a:pt x="256999" y="0"/>
                  </a:moveTo>
                  <a:lnTo>
                    <a:pt x="210797" y="4143"/>
                  </a:lnTo>
                  <a:lnTo>
                    <a:pt x="167315" y="16089"/>
                  </a:lnTo>
                  <a:lnTo>
                    <a:pt x="127277" y="35112"/>
                  </a:lnTo>
                  <a:lnTo>
                    <a:pt x="91409" y="60484"/>
                  </a:lnTo>
                  <a:lnTo>
                    <a:pt x="60436" y="91479"/>
                  </a:lnTo>
                  <a:lnTo>
                    <a:pt x="35083" y="127371"/>
                  </a:lnTo>
                  <a:lnTo>
                    <a:pt x="16076" y="167433"/>
                  </a:lnTo>
                  <a:lnTo>
                    <a:pt x="4139" y="210939"/>
                  </a:lnTo>
                  <a:lnTo>
                    <a:pt x="0" y="257162"/>
                  </a:lnTo>
                  <a:lnTo>
                    <a:pt x="4139" y="303393"/>
                  </a:lnTo>
                  <a:lnTo>
                    <a:pt x="16076" y="346903"/>
                  </a:lnTo>
                  <a:lnTo>
                    <a:pt x="35083" y="386966"/>
                  </a:lnTo>
                  <a:lnTo>
                    <a:pt x="60436" y="422857"/>
                  </a:lnTo>
                  <a:lnTo>
                    <a:pt x="91409" y="453850"/>
                  </a:lnTo>
                  <a:lnTo>
                    <a:pt x="127278" y="479219"/>
                  </a:lnTo>
                  <a:lnTo>
                    <a:pt x="167316" y="498238"/>
                  </a:lnTo>
                  <a:lnTo>
                    <a:pt x="210798" y="510182"/>
                  </a:lnTo>
                  <a:lnTo>
                    <a:pt x="257000" y="514325"/>
                  </a:lnTo>
                  <a:lnTo>
                    <a:pt x="303193" y="510182"/>
                  </a:lnTo>
                  <a:lnTo>
                    <a:pt x="346672" y="498239"/>
                  </a:lnTo>
                  <a:lnTo>
                    <a:pt x="386709" y="479219"/>
                  </a:lnTo>
                  <a:lnTo>
                    <a:pt x="422578" y="453850"/>
                  </a:lnTo>
                  <a:lnTo>
                    <a:pt x="453553" y="422857"/>
                  </a:lnTo>
                  <a:lnTo>
                    <a:pt x="478909" y="386966"/>
                  </a:lnTo>
                  <a:lnTo>
                    <a:pt x="497920" y="346903"/>
                  </a:lnTo>
                  <a:lnTo>
                    <a:pt x="509858" y="303393"/>
                  </a:lnTo>
                  <a:lnTo>
                    <a:pt x="513999" y="257162"/>
                  </a:lnTo>
                  <a:lnTo>
                    <a:pt x="509858" y="210939"/>
                  </a:lnTo>
                  <a:lnTo>
                    <a:pt x="497919" y="167433"/>
                  </a:lnTo>
                  <a:lnTo>
                    <a:pt x="478909" y="127371"/>
                  </a:lnTo>
                  <a:lnTo>
                    <a:pt x="453553" y="91479"/>
                  </a:lnTo>
                  <a:lnTo>
                    <a:pt x="422577" y="60484"/>
                  </a:lnTo>
                  <a:lnTo>
                    <a:pt x="386708" y="35112"/>
                  </a:lnTo>
                  <a:lnTo>
                    <a:pt x="346671" y="16089"/>
                  </a:lnTo>
                  <a:lnTo>
                    <a:pt x="303193" y="4143"/>
                  </a:lnTo>
                  <a:lnTo>
                    <a:pt x="256999" y="0"/>
                  </a:lnTo>
                  <a:close/>
                </a:path>
              </a:pathLst>
            </a:custGeom>
            <a:solidFill>
              <a:srgbClr val="DFE7F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object 45"/>
            <p:cNvSpPr/>
            <p:nvPr/>
          </p:nvSpPr>
          <p:spPr>
            <a:xfrm>
              <a:off x="6571444" y="3621227"/>
              <a:ext cx="332105" cy="339725"/>
            </a:xfrm>
            <a:custGeom>
              <a:avLst/>
              <a:gdLst/>
              <a:ahLst/>
              <a:cxnLst/>
              <a:rect l="l" t="t" r="r" b="b"/>
              <a:pathLst>
                <a:path w="332104" h="339725">
                  <a:moveTo>
                    <a:pt x="164388" y="0"/>
                  </a:moveTo>
                  <a:lnTo>
                    <a:pt x="93275" y="16323"/>
                  </a:lnTo>
                  <a:lnTo>
                    <a:pt x="57277" y="40173"/>
                  </a:lnTo>
                  <a:lnTo>
                    <a:pt x="28877" y="72243"/>
                  </a:lnTo>
                  <a:lnTo>
                    <a:pt x="9357" y="110648"/>
                  </a:lnTo>
                  <a:lnTo>
                    <a:pt x="0" y="153503"/>
                  </a:lnTo>
                  <a:lnTo>
                    <a:pt x="2085" y="198924"/>
                  </a:lnTo>
                  <a:lnTo>
                    <a:pt x="17014" y="244763"/>
                  </a:lnTo>
                  <a:lnTo>
                    <a:pt x="42991" y="283486"/>
                  </a:lnTo>
                  <a:lnTo>
                    <a:pt x="77947" y="313330"/>
                  </a:lnTo>
                  <a:lnTo>
                    <a:pt x="119816" y="332529"/>
                  </a:lnTo>
                  <a:lnTo>
                    <a:pt x="166530" y="339321"/>
                  </a:lnTo>
                  <a:lnTo>
                    <a:pt x="173744" y="339159"/>
                  </a:lnTo>
                  <a:lnTo>
                    <a:pt x="226897" y="327791"/>
                  </a:lnTo>
                  <a:lnTo>
                    <a:pt x="280965" y="292521"/>
                  </a:lnTo>
                  <a:lnTo>
                    <a:pt x="318077" y="237912"/>
                  </a:lnTo>
                  <a:lnTo>
                    <a:pt x="331591" y="173815"/>
                  </a:lnTo>
                  <a:lnTo>
                    <a:pt x="328862" y="140425"/>
                  </a:lnTo>
                  <a:lnTo>
                    <a:pt x="313921" y="94572"/>
                  </a:lnTo>
                  <a:lnTo>
                    <a:pt x="287942" y="55841"/>
                  </a:lnTo>
                  <a:lnTo>
                    <a:pt x="252985" y="25993"/>
                  </a:lnTo>
                  <a:lnTo>
                    <a:pt x="211113" y="6792"/>
                  </a:lnTo>
                  <a:lnTo>
                    <a:pt x="164388" y="0"/>
                  </a:lnTo>
                  <a:close/>
                </a:path>
              </a:pathLst>
            </a:custGeom>
            <a:solidFill>
              <a:srgbClr val="8AB7E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object 46"/>
            <p:cNvSpPr/>
            <p:nvPr/>
          </p:nvSpPr>
          <p:spPr>
            <a:xfrm>
              <a:off x="6564129" y="3614572"/>
              <a:ext cx="345440" cy="353060"/>
            </a:xfrm>
            <a:custGeom>
              <a:avLst/>
              <a:gdLst/>
              <a:ahLst/>
              <a:cxnLst/>
              <a:rect l="l" t="t" r="r" b="b"/>
              <a:pathLst>
                <a:path w="345440" h="353060">
                  <a:moveTo>
                    <a:pt x="171740" y="0"/>
                  </a:moveTo>
                  <a:lnTo>
                    <a:pt x="108881" y="11994"/>
                  </a:lnTo>
                  <a:lnTo>
                    <a:pt x="52618" y="48683"/>
                  </a:lnTo>
                  <a:lnTo>
                    <a:pt x="14031" y="105445"/>
                  </a:lnTo>
                  <a:lnTo>
                    <a:pt x="0" y="172050"/>
                  </a:lnTo>
                  <a:lnTo>
                    <a:pt x="2839" y="206743"/>
                  </a:lnTo>
                  <a:lnTo>
                    <a:pt x="23908" y="264652"/>
                  </a:lnTo>
                  <a:lnTo>
                    <a:pt x="63124" y="311722"/>
                  </a:lnTo>
                  <a:lnTo>
                    <a:pt x="115135" y="342090"/>
                  </a:lnTo>
                  <a:lnTo>
                    <a:pt x="173854" y="352672"/>
                  </a:lnTo>
                  <a:lnTo>
                    <a:pt x="181371" y="352499"/>
                  </a:lnTo>
                  <a:lnTo>
                    <a:pt x="188889" y="351987"/>
                  </a:lnTo>
                  <a:lnTo>
                    <a:pt x="196384" y="351144"/>
                  </a:lnTo>
                  <a:lnTo>
                    <a:pt x="203837" y="349978"/>
                  </a:lnTo>
                  <a:lnTo>
                    <a:pt x="236755" y="339292"/>
                  </a:lnTo>
                  <a:lnTo>
                    <a:pt x="173854" y="339292"/>
                  </a:lnTo>
                  <a:lnTo>
                    <a:pt x="129606" y="332861"/>
                  </a:lnTo>
                  <a:lnTo>
                    <a:pt x="89515" y="314604"/>
                  </a:lnTo>
                  <a:lnTo>
                    <a:pt x="55757" y="286072"/>
                  </a:lnTo>
                  <a:lnTo>
                    <a:pt x="30510" y="248819"/>
                  </a:lnTo>
                  <a:lnTo>
                    <a:pt x="15949" y="204397"/>
                  </a:lnTo>
                  <a:lnTo>
                    <a:pt x="13919" y="160724"/>
                  </a:lnTo>
                  <a:lnTo>
                    <a:pt x="22874" y="119550"/>
                  </a:lnTo>
                  <a:lnTo>
                    <a:pt x="41591" y="82672"/>
                  </a:lnTo>
                  <a:lnTo>
                    <a:pt x="68845" y="51891"/>
                  </a:lnTo>
                  <a:lnTo>
                    <a:pt x="103413" y="29005"/>
                  </a:lnTo>
                  <a:lnTo>
                    <a:pt x="144072" y="15812"/>
                  </a:lnTo>
                  <a:lnTo>
                    <a:pt x="171711" y="13321"/>
                  </a:lnTo>
                  <a:lnTo>
                    <a:pt x="236296" y="13321"/>
                  </a:lnTo>
                  <a:lnTo>
                    <a:pt x="230459" y="10566"/>
                  </a:lnTo>
                  <a:lnTo>
                    <a:pt x="201598" y="2683"/>
                  </a:lnTo>
                  <a:lnTo>
                    <a:pt x="171740" y="0"/>
                  </a:lnTo>
                  <a:close/>
                </a:path>
                <a:path w="345440" h="353060">
                  <a:moveTo>
                    <a:pt x="236296" y="13321"/>
                  </a:moveTo>
                  <a:lnTo>
                    <a:pt x="171711" y="13321"/>
                  </a:lnTo>
                  <a:lnTo>
                    <a:pt x="215956" y="19755"/>
                  </a:lnTo>
                  <a:lnTo>
                    <a:pt x="256040" y="38020"/>
                  </a:lnTo>
                  <a:lnTo>
                    <a:pt x="289789" y="66560"/>
                  </a:lnTo>
                  <a:lnTo>
                    <a:pt x="315029" y="103820"/>
                  </a:lnTo>
                  <a:lnTo>
                    <a:pt x="329587" y="148245"/>
                  </a:lnTo>
                  <a:lnTo>
                    <a:pt x="331619" y="191918"/>
                  </a:lnTo>
                  <a:lnTo>
                    <a:pt x="322669" y="233092"/>
                  </a:lnTo>
                  <a:lnTo>
                    <a:pt x="303960" y="269970"/>
                  </a:lnTo>
                  <a:lnTo>
                    <a:pt x="276712" y="300751"/>
                  </a:lnTo>
                  <a:lnTo>
                    <a:pt x="242149" y="323637"/>
                  </a:lnTo>
                  <a:lnTo>
                    <a:pt x="201493" y="336831"/>
                  </a:lnTo>
                  <a:lnTo>
                    <a:pt x="173854" y="339292"/>
                  </a:lnTo>
                  <a:lnTo>
                    <a:pt x="236755" y="339292"/>
                  </a:lnTo>
                  <a:lnTo>
                    <a:pt x="285297" y="310899"/>
                  </a:lnTo>
                  <a:lnTo>
                    <a:pt x="314842" y="277564"/>
                  </a:lnTo>
                  <a:lnTo>
                    <a:pt x="335154" y="237647"/>
                  </a:lnTo>
                  <a:lnTo>
                    <a:pt x="344902" y="193105"/>
                  </a:lnTo>
                  <a:lnTo>
                    <a:pt x="342755" y="145899"/>
                  </a:lnTo>
                  <a:lnTo>
                    <a:pt x="321675" y="88012"/>
                  </a:lnTo>
                  <a:lnTo>
                    <a:pt x="282470" y="40920"/>
                  </a:lnTo>
                  <a:lnTo>
                    <a:pt x="257643" y="23396"/>
                  </a:lnTo>
                  <a:lnTo>
                    <a:pt x="236296" y="13321"/>
                  </a:lnTo>
                  <a:close/>
                </a:path>
              </a:pathLst>
            </a:custGeom>
            <a:solidFill>
              <a:srgbClr val="034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47" name="object 47"/>
            <p:cNvPicPr/>
            <p:nvPr/>
          </p:nvPicPr>
          <p:blipFill>
            <a:blip r:embed="rId10" cstate="print"/>
            <a:stretch>
              <a:fillRect/>
            </a:stretch>
          </p:blipFill>
          <p:spPr>
            <a:xfrm>
              <a:off x="6643150" y="3707765"/>
              <a:ext cx="96895" cy="104979"/>
            </a:xfrm>
            <a:prstGeom prst="rect">
              <a:avLst/>
            </a:prstGeom>
          </p:spPr>
        </p:pic>
        <p:sp>
          <p:nvSpPr>
            <p:cNvPr id="48" name="object 48"/>
            <p:cNvSpPr/>
            <p:nvPr/>
          </p:nvSpPr>
          <p:spPr>
            <a:xfrm>
              <a:off x="6567127" y="3625114"/>
              <a:ext cx="309880" cy="309880"/>
            </a:xfrm>
            <a:custGeom>
              <a:avLst/>
              <a:gdLst/>
              <a:ahLst/>
              <a:cxnLst/>
              <a:rect l="l" t="t" r="r" b="b"/>
              <a:pathLst>
                <a:path w="309879" h="309879">
                  <a:moveTo>
                    <a:pt x="154749" y="0"/>
                  </a:moveTo>
                  <a:lnTo>
                    <a:pt x="105837" y="7894"/>
                  </a:lnTo>
                  <a:lnTo>
                    <a:pt x="63357" y="29877"/>
                  </a:lnTo>
                  <a:lnTo>
                    <a:pt x="29858" y="63397"/>
                  </a:lnTo>
                  <a:lnTo>
                    <a:pt x="7889" y="105904"/>
                  </a:lnTo>
                  <a:lnTo>
                    <a:pt x="0" y="154847"/>
                  </a:lnTo>
                  <a:lnTo>
                    <a:pt x="7889" y="203790"/>
                  </a:lnTo>
                  <a:lnTo>
                    <a:pt x="29858" y="246298"/>
                  </a:lnTo>
                  <a:lnTo>
                    <a:pt x="63357" y="279818"/>
                  </a:lnTo>
                  <a:lnTo>
                    <a:pt x="105837" y="301801"/>
                  </a:lnTo>
                  <a:lnTo>
                    <a:pt x="154749" y="309695"/>
                  </a:lnTo>
                  <a:lnTo>
                    <a:pt x="203662" y="301801"/>
                  </a:lnTo>
                  <a:lnTo>
                    <a:pt x="246142" y="279818"/>
                  </a:lnTo>
                  <a:lnTo>
                    <a:pt x="251505" y="274451"/>
                  </a:lnTo>
                  <a:lnTo>
                    <a:pt x="154749" y="274451"/>
                  </a:lnTo>
                  <a:lnTo>
                    <a:pt x="108223" y="265052"/>
                  </a:lnTo>
                  <a:lnTo>
                    <a:pt x="70230" y="239421"/>
                  </a:lnTo>
                  <a:lnTo>
                    <a:pt x="44614" y="201403"/>
                  </a:lnTo>
                  <a:lnTo>
                    <a:pt x="35221" y="154847"/>
                  </a:lnTo>
                  <a:lnTo>
                    <a:pt x="44614" y="108291"/>
                  </a:lnTo>
                  <a:lnTo>
                    <a:pt x="70229" y="70274"/>
                  </a:lnTo>
                  <a:lnTo>
                    <a:pt x="108223" y="44642"/>
                  </a:lnTo>
                  <a:lnTo>
                    <a:pt x="154749" y="35244"/>
                  </a:lnTo>
                  <a:lnTo>
                    <a:pt x="251505" y="35244"/>
                  </a:lnTo>
                  <a:lnTo>
                    <a:pt x="246141" y="29877"/>
                  </a:lnTo>
                  <a:lnTo>
                    <a:pt x="203661" y="7894"/>
                  </a:lnTo>
                  <a:lnTo>
                    <a:pt x="154749" y="0"/>
                  </a:lnTo>
                  <a:close/>
                </a:path>
                <a:path w="309879" h="309879">
                  <a:moveTo>
                    <a:pt x="251505" y="35244"/>
                  </a:moveTo>
                  <a:lnTo>
                    <a:pt x="154749" y="35244"/>
                  </a:lnTo>
                  <a:lnTo>
                    <a:pt x="201276" y="44642"/>
                  </a:lnTo>
                  <a:lnTo>
                    <a:pt x="239269" y="70274"/>
                  </a:lnTo>
                  <a:lnTo>
                    <a:pt x="264884" y="108291"/>
                  </a:lnTo>
                  <a:lnTo>
                    <a:pt x="274277" y="154847"/>
                  </a:lnTo>
                  <a:lnTo>
                    <a:pt x="264885" y="201403"/>
                  </a:lnTo>
                  <a:lnTo>
                    <a:pt x="239269" y="239421"/>
                  </a:lnTo>
                  <a:lnTo>
                    <a:pt x="201276" y="265052"/>
                  </a:lnTo>
                  <a:lnTo>
                    <a:pt x="154749" y="274451"/>
                  </a:lnTo>
                  <a:lnTo>
                    <a:pt x="251505" y="274451"/>
                  </a:lnTo>
                  <a:lnTo>
                    <a:pt x="279641" y="246298"/>
                  </a:lnTo>
                  <a:lnTo>
                    <a:pt x="301610" y="203791"/>
                  </a:lnTo>
                  <a:lnTo>
                    <a:pt x="309499" y="154847"/>
                  </a:lnTo>
                  <a:lnTo>
                    <a:pt x="301610" y="105904"/>
                  </a:lnTo>
                  <a:lnTo>
                    <a:pt x="279641" y="63397"/>
                  </a:lnTo>
                  <a:lnTo>
                    <a:pt x="251505" y="35244"/>
                  </a:lnTo>
                  <a:close/>
                </a:path>
              </a:pathLst>
            </a:custGeom>
            <a:solidFill>
              <a:srgbClr val="034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object 49"/>
            <p:cNvSpPr/>
            <p:nvPr/>
          </p:nvSpPr>
          <p:spPr>
            <a:xfrm>
              <a:off x="6560445" y="3618415"/>
              <a:ext cx="323215" cy="323215"/>
            </a:xfrm>
            <a:custGeom>
              <a:avLst/>
              <a:gdLst/>
              <a:ahLst/>
              <a:cxnLst/>
              <a:rect l="l" t="t" r="r" b="b"/>
              <a:pathLst>
                <a:path w="323215" h="323214">
                  <a:moveTo>
                    <a:pt x="161431" y="0"/>
                  </a:moveTo>
                  <a:lnTo>
                    <a:pt x="118561" y="5781"/>
                  </a:lnTo>
                  <a:lnTo>
                    <a:pt x="80011" y="22090"/>
                  </a:lnTo>
                  <a:lnTo>
                    <a:pt x="47329" y="47374"/>
                  </a:lnTo>
                  <a:lnTo>
                    <a:pt x="22066" y="80079"/>
                  </a:lnTo>
                  <a:lnTo>
                    <a:pt x="5771" y="118651"/>
                  </a:lnTo>
                  <a:lnTo>
                    <a:pt x="0" y="161566"/>
                  </a:lnTo>
                  <a:lnTo>
                    <a:pt x="5774" y="204433"/>
                  </a:lnTo>
                  <a:lnTo>
                    <a:pt x="22073" y="243008"/>
                  </a:lnTo>
                  <a:lnTo>
                    <a:pt x="47340" y="275711"/>
                  </a:lnTo>
                  <a:lnTo>
                    <a:pt x="80024" y="300990"/>
                  </a:lnTo>
                  <a:lnTo>
                    <a:pt x="118572" y="317295"/>
                  </a:lnTo>
                  <a:lnTo>
                    <a:pt x="161431" y="323075"/>
                  </a:lnTo>
                  <a:lnTo>
                    <a:pt x="204300" y="317295"/>
                  </a:lnTo>
                  <a:lnTo>
                    <a:pt x="242851" y="300990"/>
                  </a:lnTo>
                  <a:lnTo>
                    <a:pt x="275533" y="275711"/>
                  </a:lnTo>
                  <a:lnTo>
                    <a:pt x="276483" y="274480"/>
                  </a:lnTo>
                  <a:lnTo>
                    <a:pt x="161431" y="274480"/>
                  </a:lnTo>
                  <a:lnTo>
                    <a:pt x="117536" y="265593"/>
                  </a:lnTo>
                  <a:lnTo>
                    <a:pt x="81665" y="241372"/>
                  </a:lnTo>
                  <a:lnTo>
                    <a:pt x="57466" y="205476"/>
                  </a:lnTo>
                  <a:lnTo>
                    <a:pt x="48594" y="161537"/>
                  </a:lnTo>
                  <a:lnTo>
                    <a:pt x="57470" y="117639"/>
                  </a:lnTo>
                  <a:lnTo>
                    <a:pt x="81675" y="81735"/>
                  </a:lnTo>
                  <a:lnTo>
                    <a:pt x="117548" y="57510"/>
                  </a:lnTo>
                  <a:lnTo>
                    <a:pt x="161431" y="48623"/>
                  </a:lnTo>
                  <a:lnTo>
                    <a:pt x="276497" y="48623"/>
                  </a:lnTo>
                  <a:lnTo>
                    <a:pt x="275532" y="47374"/>
                  </a:lnTo>
                  <a:lnTo>
                    <a:pt x="242850" y="22090"/>
                  </a:lnTo>
                  <a:lnTo>
                    <a:pt x="204300" y="5781"/>
                  </a:lnTo>
                  <a:lnTo>
                    <a:pt x="161431" y="0"/>
                  </a:lnTo>
                  <a:close/>
                </a:path>
                <a:path w="323215" h="323214">
                  <a:moveTo>
                    <a:pt x="276497" y="48623"/>
                  </a:moveTo>
                  <a:lnTo>
                    <a:pt x="161431" y="48623"/>
                  </a:lnTo>
                  <a:lnTo>
                    <a:pt x="205330" y="57510"/>
                  </a:lnTo>
                  <a:lnTo>
                    <a:pt x="241211" y="81735"/>
                  </a:lnTo>
                  <a:lnTo>
                    <a:pt x="265420" y="117639"/>
                  </a:lnTo>
                  <a:lnTo>
                    <a:pt x="274302" y="161566"/>
                  </a:lnTo>
                  <a:lnTo>
                    <a:pt x="265421" y="205476"/>
                  </a:lnTo>
                  <a:lnTo>
                    <a:pt x="241212" y="241372"/>
                  </a:lnTo>
                  <a:lnTo>
                    <a:pt x="205330" y="265593"/>
                  </a:lnTo>
                  <a:lnTo>
                    <a:pt x="161431" y="274480"/>
                  </a:lnTo>
                  <a:lnTo>
                    <a:pt x="276483" y="274480"/>
                  </a:lnTo>
                  <a:lnTo>
                    <a:pt x="300796" y="243008"/>
                  </a:lnTo>
                  <a:lnTo>
                    <a:pt x="317090" y="204434"/>
                  </a:lnTo>
                  <a:lnTo>
                    <a:pt x="322866" y="161537"/>
                  </a:lnTo>
                  <a:lnTo>
                    <a:pt x="317090" y="118651"/>
                  </a:lnTo>
                  <a:lnTo>
                    <a:pt x="300795" y="80079"/>
                  </a:lnTo>
                  <a:lnTo>
                    <a:pt x="276497" y="48623"/>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object 50"/>
            <p:cNvSpPr/>
            <p:nvPr/>
          </p:nvSpPr>
          <p:spPr>
            <a:xfrm>
              <a:off x="6553785" y="3611763"/>
              <a:ext cx="336550" cy="336550"/>
            </a:xfrm>
            <a:custGeom>
              <a:avLst/>
              <a:gdLst/>
              <a:ahLst/>
              <a:cxnLst/>
              <a:rect l="l" t="t" r="r" b="b"/>
              <a:pathLst>
                <a:path w="336550" h="336550">
                  <a:moveTo>
                    <a:pt x="168091" y="0"/>
                  </a:moveTo>
                  <a:lnTo>
                    <a:pt x="123463" y="6017"/>
                  </a:lnTo>
                  <a:lnTo>
                    <a:pt x="83325" y="22994"/>
                  </a:lnTo>
                  <a:lnTo>
                    <a:pt x="49294" y="49314"/>
                  </a:lnTo>
                  <a:lnTo>
                    <a:pt x="22985" y="83365"/>
                  </a:lnTo>
                  <a:lnTo>
                    <a:pt x="6015" y="123531"/>
                  </a:lnTo>
                  <a:lnTo>
                    <a:pt x="0" y="168198"/>
                  </a:lnTo>
                  <a:lnTo>
                    <a:pt x="6015" y="212855"/>
                  </a:lnTo>
                  <a:lnTo>
                    <a:pt x="22986" y="253018"/>
                  </a:lnTo>
                  <a:lnTo>
                    <a:pt x="49294" y="287070"/>
                  </a:lnTo>
                  <a:lnTo>
                    <a:pt x="83325" y="313396"/>
                  </a:lnTo>
                  <a:lnTo>
                    <a:pt x="123463" y="330376"/>
                  </a:lnTo>
                  <a:lnTo>
                    <a:pt x="168091" y="336396"/>
                  </a:lnTo>
                  <a:lnTo>
                    <a:pt x="212730" y="330377"/>
                  </a:lnTo>
                  <a:lnTo>
                    <a:pt x="230059" y="323046"/>
                  </a:lnTo>
                  <a:lnTo>
                    <a:pt x="168091" y="323046"/>
                  </a:lnTo>
                  <a:lnTo>
                    <a:pt x="119179" y="315151"/>
                  </a:lnTo>
                  <a:lnTo>
                    <a:pt x="76699" y="293168"/>
                  </a:lnTo>
                  <a:lnTo>
                    <a:pt x="43200" y="259648"/>
                  </a:lnTo>
                  <a:lnTo>
                    <a:pt x="21231" y="217141"/>
                  </a:lnTo>
                  <a:lnTo>
                    <a:pt x="13341" y="168198"/>
                  </a:lnTo>
                  <a:lnTo>
                    <a:pt x="21231" y="119255"/>
                  </a:lnTo>
                  <a:lnTo>
                    <a:pt x="43200" y="76747"/>
                  </a:lnTo>
                  <a:lnTo>
                    <a:pt x="76699" y="43227"/>
                  </a:lnTo>
                  <a:lnTo>
                    <a:pt x="119179" y="21244"/>
                  </a:lnTo>
                  <a:lnTo>
                    <a:pt x="168091" y="13350"/>
                  </a:lnTo>
                  <a:lnTo>
                    <a:pt x="230068" y="13350"/>
                  </a:lnTo>
                  <a:lnTo>
                    <a:pt x="212730" y="6017"/>
                  </a:lnTo>
                  <a:lnTo>
                    <a:pt x="168091" y="0"/>
                  </a:lnTo>
                  <a:close/>
                </a:path>
                <a:path w="336550" h="336550">
                  <a:moveTo>
                    <a:pt x="230068" y="13350"/>
                  </a:moveTo>
                  <a:lnTo>
                    <a:pt x="168091" y="13350"/>
                  </a:lnTo>
                  <a:lnTo>
                    <a:pt x="217003" y="21244"/>
                  </a:lnTo>
                  <a:lnTo>
                    <a:pt x="259483" y="43227"/>
                  </a:lnTo>
                  <a:lnTo>
                    <a:pt x="292983" y="76748"/>
                  </a:lnTo>
                  <a:lnTo>
                    <a:pt x="314952" y="119255"/>
                  </a:lnTo>
                  <a:lnTo>
                    <a:pt x="322841" y="168198"/>
                  </a:lnTo>
                  <a:lnTo>
                    <a:pt x="314952" y="217141"/>
                  </a:lnTo>
                  <a:lnTo>
                    <a:pt x="292983" y="259648"/>
                  </a:lnTo>
                  <a:lnTo>
                    <a:pt x="259484" y="293168"/>
                  </a:lnTo>
                  <a:lnTo>
                    <a:pt x="217004" y="315151"/>
                  </a:lnTo>
                  <a:lnTo>
                    <a:pt x="168091" y="323046"/>
                  </a:lnTo>
                  <a:lnTo>
                    <a:pt x="230059" y="323046"/>
                  </a:lnTo>
                  <a:lnTo>
                    <a:pt x="286900" y="287070"/>
                  </a:lnTo>
                  <a:lnTo>
                    <a:pt x="313204" y="253018"/>
                  </a:lnTo>
                  <a:lnTo>
                    <a:pt x="330169" y="212855"/>
                  </a:lnTo>
                  <a:lnTo>
                    <a:pt x="336183" y="168198"/>
                  </a:lnTo>
                  <a:lnTo>
                    <a:pt x="330169" y="123531"/>
                  </a:lnTo>
                  <a:lnTo>
                    <a:pt x="313203" y="83365"/>
                  </a:lnTo>
                  <a:lnTo>
                    <a:pt x="286899" y="49314"/>
                  </a:lnTo>
                  <a:lnTo>
                    <a:pt x="252870" y="22994"/>
                  </a:lnTo>
                  <a:lnTo>
                    <a:pt x="230068" y="13350"/>
                  </a:lnTo>
                  <a:close/>
                </a:path>
                <a:path w="336550" h="336550">
                  <a:moveTo>
                    <a:pt x="168091" y="48594"/>
                  </a:moveTo>
                  <a:lnTo>
                    <a:pt x="121565" y="57993"/>
                  </a:lnTo>
                  <a:lnTo>
                    <a:pt x="83571" y="83624"/>
                  </a:lnTo>
                  <a:lnTo>
                    <a:pt x="57956" y="121642"/>
                  </a:lnTo>
                  <a:lnTo>
                    <a:pt x="48563" y="168198"/>
                  </a:lnTo>
                  <a:lnTo>
                    <a:pt x="57956" y="214754"/>
                  </a:lnTo>
                  <a:lnTo>
                    <a:pt x="83572" y="252771"/>
                  </a:lnTo>
                  <a:lnTo>
                    <a:pt x="121565" y="278403"/>
                  </a:lnTo>
                  <a:lnTo>
                    <a:pt x="168091" y="287802"/>
                  </a:lnTo>
                  <a:lnTo>
                    <a:pt x="214618" y="278403"/>
                  </a:lnTo>
                  <a:lnTo>
                    <a:pt x="220475" y="274451"/>
                  </a:lnTo>
                  <a:lnTo>
                    <a:pt x="168091" y="274451"/>
                  </a:lnTo>
                  <a:lnTo>
                    <a:pt x="126800" y="266088"/>
                  </a:lnTo>
                  <a:lnTo>
                    <a:pt x="93043" y="243294"/>
                  </a:lnTo>
                  <a:lnTo>
                    <a:pt x="70263" y="209516"/>
                  </a:lnTo>
                  <a:lnTo>
                    <a:pt x="61905" y="168198"/>
                  </a:lnTo>
                  <a:lnTo>
                    <a:pt x="70263" y="126880"/>
                  </a:lnTo>
                  <a:lnTo>
                    <a:pt x="93042" y="93101"/>
                  </a:lnTo>
                  <a:lnTo>
                    <a:pt x="126799" y="70308"/>
                  </a:lnTo>
                  <a:lnTo>
                    <a:pt x="168091" y="61944"/>
                  </a:lnTo>
                  <a:lnTo>
                    <a:pt x="220475" y="61944"/>
                  </a:lnTo>
                  <a:lnTo>
                    <a:pt x="214618" y="57993"/>
                  </a:lnTo>
                  <a:lnTo>
                    <a:pt x="168091" y="48594"/>
                  </a:lnTo>
                  <a:close/>
                </a:path>
                <a:path w="336550" h="336550">
                  <a:moveTo>
                    <a:pt x="220475" y="61944"/>
                  </a:moveTo>
                  <a:lnTo>
                    <a:pt x="168091" y="61944"/>
                  </a:lnTo>
                  <a:lnTo>
                    <a:pt x="209383" y="70308"/>
                  </a:lnTo>
                  <a:lnTo>
                    <a:pt x="243140" y="93102"/>
                  </a:lnTo>
                  <a:lnTo>
                    <a:pt x="265919" y="126880"/>
                  </a:lnTo>
                  <a:lnTo>
                    <a:pt x="274277" y="168198"/>
                  </a:lnTo>
                  <a:lnTo>
                    <a:pt x="265919" y="209516"/>
                  </a:lnTo>
                  <a:lnTo>
                    <a:pt x="243140" y="243294"/>
                  </a:lnTo>
                  <a:lnTo>
                    <a:pt x="209383" y="266088"/>
                  </a:lnTo>
                  <a:lnTo>
                    <a:pt x="168091" y="274451"/>
                  </a:lnTo>
                  <a:lnTo>
                    <a:pt x="220475" y="274451"/>
                  </a:lnTo>
                  <a:lnTo>
                    <a:pt x="252611" y="252771"/>
                  </a:lnTo>
                  <a:lnTo>
                    <a:pt x="278227" y="214754"/>
                  </a:lnTo>
                  <a:lnTo>
                    <a:pt x="287619" y="168198"/>
                  </a:lnTo>
                  <a:lnTo>
                    <a:pt x="278226" y="121642"/>
                  </a:lnTo>
                  <a:lnTo>
                    <a:pt x="252611" y="83624"/>
                  </a:lnTo>
                  <a:lnTo>
                    <a:pt x="220475" y="61944"/>
                  </a:lnTo>
                  <a:close/>
                </a:path>
              </a:pathLst>
            </a:custGeom>
            <a:solidFill>
              <a:srgbClr val="034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object 51"/>
            <p:cNvSpPr/>
            <p:nvPr/>
          </p:nvSpPr>
          <p:spPr>
            <a:xfrm>
              <a:off x="6901944" y="3520888"/>
              <a:ext cx="50800" cy="68580"/>
            </a:xfrm>
            <a:custGeom>
              <a:avLst/>
              <a:gdLst/>
              <a:ahLst/>
              <a:cxnLst/>
              <a:rect l="l" t="t" r="r" b="b"/>
              <a:pathLst>
                <a:path w="50800" h="68579">
                  <a:moveTo>
                    <a:pt x="4514" y="0"/>
                  </a:moveTo>
                  <a:lnTo>
                    <a:pt x="1967" y="1274"/>
                  </a:lnTo>
                  <a:lnTo>
                    <a:pt x="520" y="52301"/>
                  </a:lnTo>
                  <a:lnTo>
                    <a:pt x="0" y="67099"/>
                  </a:lnTo>
                  <a:lnTo>
                    <a:pt x="2460" y="68489"/>
                  </a:lnTo>
                  <a:lnTo>
                    <a:pt x="50415" y="37213"/>
                  </a:lnTo>
                  <a:lnTo>
                    <a:pt x="50531" y="33680"/>
                  </a:lnTo>
                  <a:lnTo>
                    <a:pt x="7582" y="2258"/>
                  </a:lnTo>
                  <a:lnTo>
                    <a:pt x="4514" y="0"/>
                  </a:lnTo>
                  <a:close/>
                </a:path>
              </a:pathLst>
            </a:custGeom>
            <a:solidFill>
              <a:srgbClr val="1053A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object 52"/>
            <p:cNvSpPr/>
            <p:nvPr/>
          </p:nvSpPr>
          <p:spPr>
            <a:xfrm>
              <a:off x="6946341" y="3783026"/>
              <a:ext cx="16510" cy="84455"/>
            </a:xfrm>
            <a:custGeom>
              <a:avLst/>
              <a:gdLst/>
              <a:ahLst/>
              <a:cxnLst/>
              <a:rect l="l" t="t" r="r" b="b"/>
              <a:pathLst>
                <a:path w="16509" h="84454">
                  <a:moveTo>
                    <a:pt x="0" y="83983"/>
                  </a:moveTo>
                  <a:lnTo>
                    <a:pt x="6838" y="64072"/>
                  </a:lnTo>
                  <a:lnTo>
                    <a:pt x="11836" y="43370"/>
                  </a:lnTo>
                  <a:lnTo>
                    <a:pt x="14903" y="21980"/>
                  </a:lnTo>
                  <a:lnTo>
                    <a:pt x="15946" y="0"/>
                  </a:lnTo>
                </a:path>
              </a:pathLst>
            </a:custGeom>
            <a:ln w="20809">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object 53"/>
            <p:cNvSpPr/>
            <p:nvPr/>
          </p:nvSpPr>
          <p:spPr>
            <a:xfrm>
              <a:off x="6869385" y="3605450"/>
              <a:ext cx="104775" cy="135890"/>
            </a:xfrm>
            <a:custGeom>
              <a:avLst/>
              <a:gdLst/>
              <a:ahLst/>
              <a:cxnLst/>
              <a:rect l="l" t="t" r="r" b="b"/>
              <a:pathLst>
                <a:path w="104775" h="135889">
                  <a:moveTo>
                    <a:pt x="98256" y="112392"/>
                  </a:moveTo>
                  <a:lnTo>
                    <a:pt x="94609" y="113753"/>
                  </a:lnTo>
                  <a:lnTo>
                    <a:pt x="64713" y="122586"/>
                  </a:lnTo>
                  <a:lnTo>
                    <a:pt x="62687" y="126525"/>
                  </a:lnTo>
                  <a:lnTo>
                    <a:pt x="63700" y="130029"/>
                  </a:lnTo>
                  <a:lnTo>
                    <a:pt x="64684" y="133591"/>
                  </a:lnTo>
                  <a:lnTo>
                    <a:pt x="68620" y="135589"/>
                  </a:lnTo>
                  <a:lnTo>
                    <a:pt x="72180" y="134576"/>
                  </a:lnTo>
                  <a:lnTo>
                    <a:pt x="98632" y="126438"/>
                  </a:lnTo>
                  <a:lnTo>
                    <a:pt x="102163" y="125453"/>
                  </a:lnTo>
                  <a:lnTo>
                    <a:pt x="104160" y="121486"/>
                  </a:lnTo>
                  <a:lnTo>
                    <a:pt x="103176" y="117953"/>
                  </a:lnTo>
                  <a:lnTo>
                    <a:pt x="101816" y="114333"/>
                  </a:lnTo>
                  <a:lnTo>
                    <a:pt x="98256" y="112392"/>
                  </a:lnTo>
                  <a:close/>
                </a:path>
                <a:path w="104775" h="135889">
                  <a:moveTo>
                    <a:pt x="68417" y="51519"/>
                  </a:moveTo>
                  <a:lnTo>
                    <a:pt x="38839" y="69937"/>
                  </a:lnTo>
                  <a:lnTo>
                    <a:pt x="37855" y="74136"/>
                  </a:lnTo>
                  <a:lnTo>
                    <a:pt x="39736" y="77119"/>
                  </a:lnTo>
                  <a:lnTo>
                    <a:pt x="41531" y="80479"/>
                  </a:lnTo>
                  <a:lnTo>
                    <a:pt x="45698" y="81463"/>
                  </a:lnTo>
                  <a:lnTo>
                    <a:pt x="75710" y="62755"/>
                  </a:lnTo>
                  <a:lnTo>
                    <a:pt x="76665" y="58585"/>
                  </a:lnTo>
                  <a:lnTo>
                    <a:pt x="74466" y="55515"/>
                  </a:lnTo>
                  <a:lnTo>
                    <a:pt x="72614" y="52504"/>
                  </a:lnTo>
                  <a:lnTo>
                    <a:pt x="68417" y="51519"/>
                  </a:lnTo>
                  <a:close/>
                </a:path>
                <a:path w="104775" h="135889">
                  <a:moveTo>
                    <a:pt x="28362" y="0"/>
                  </a:moveTo>
                  <a:lnTo>
                    <a:pt x="23934" y="86"/>
                  </a:lnTo>
                  <a:lnTo>
                    <a:pt x="21474" y="2809"/>
                  </a:lnTo>
                  <a:lnTo>
                    <a:pt x="2488" y="22965"/>
                  </a:lnTo>
                  <a:lnTo>
                    <a:pt x="0" y="25687"/>
                  </a:lnTo>
                  <a:lnTo>
                    <a:pt x="173" y="29770"/>
                  </a:lnTo>
                  <a:lnTo>
                    <a:pt x="2894" y="32232"/>
                  </a:lnTo>
                  <a:lnTo>
                    <a:pt x="5527" y="35041"/>
                  </a:lnTo>
                  <a:lnTo>
                    <a:pt x="9955" y="34983"/>
                  </a:lnTo>
                  <a:lnTo>
                    <a:pt x="12415" y="32232"/>
                  </a:lnTo>
                  <a:lnTo>
                    <a:pt x="31430" y="12105"/>
                  </a:lnTo>
                  <a:lnTo>
                    <a:pt x="33890" y="9354"/>
                  </a:lnTo>
                  <a:lnTo>
                    <a:pt x="33803" y="4952"/>
                  </a:lnTo>
                  <a:lnTo>
                    <a:pt x="28362" y="0"/>
                  </a:lnTo>
                  <a:close/>
                </a:path>
              </a:pathLst>
            </a:custGeom>
            <a:solidFill>
              <a:srgbClr val="034F9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object 54"/>
            <p:cNvSpPr/>
            <p:nvPr/>
          </p:nvSpPr>
          <p:spPr>
            <a:xfrm>
              <a:off x="6886432" y="3892276"/>
              <a:ext cx="48260" cy="60960"/>
            </a:xfrm>
            <a:custGeom>
              <a:avLst/>
              <a:gdLst/>
              <a:ahLst/>
              <a:cxnLst/>
              <a:rect l="l" t="t" r="r" b="b"/>
              <a:pathLst>
                <a:path w="48259" h="60960">
                  <a:moveTo>
                    <a:pt x="0" y="60583"/>
                  </a:moveTo>
                  <a:lnTo>
                    <a:pt x="13871" y="47049"/>
                  </a:lnTo>
                  <a:lnTo>
                    <a:pt x="26560" y="32387"/>
                  </a:lnTo>
                  <a:lnTo>
                    <a:pt x="37980" y="16678"/>
                  </a:lnTo>
                  <a:lnTo>
                    <a:pt x="48042" y="0"/>
                  </a:lnTo>
                </a:path>
              </a:pathLst>
            </a:custGeom>
            <a:ln w="20813">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object 55"/>
            <p:cNvSpPr/>
            <p:nvPr/>
          </p:nvSpPr>
          <p:spPr>
            <a:xfrm>
              <a:off x="6790231" y="3969984"/>
              <a:ext cx="74930" cy="34290"/>
            </a:xfrm>
            <a:custGeom>
              <a:avLst/>
              <a:gdLst/>
              <a:ahLst/>
              <a:cxnLst/>
              <a:rect l="l" t="t" r="r" b="b"/>
              <a:pathLst>
                <a:path w="74929" h="34289">
                  <a:moveTo>
                    <a:pt x="0" y="34114"/>
                  </a:moveTo>
                  <a:lnTo>
                    <a:pt x="19981" y="28104"/>
                  </a:lnTo>
                  <a:lnTo>
                    <a:pt x="39143" y="20347"/>
                  </a:lnTo>
                  <a:lnTo>
                    <a:pt x="57393" y="10946"/>
                  </a:lnTo>
                  <a:lnTo>
                    <a:pt x="74639" y="0"/>
                  </a:lnTo>
                </a:path>
              </a:pathLst>
            </a:custGeom>
            <a:ln w="20819">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object 56"/>
            <p:cNvSpPr/>
            <p:nvPr/>
          </p:nvSpPr>
          <p:spPr>
            <a:xfrm>
              <a:off x="6669507" y="4001565"/>
              <a:ext cx="91440" cy="9525"/>
            </a:xfrm>
            <a:custGeom>
              <a:avLst/>
              <a:gdLst/>
              <a:ahLst/>
              <a:cxnLst/>
              <a:rect l="l" t="t" r="r" b="b"/>
              <a:pathLst>
                <a:path w="91440" h="9525">
                  <a:moveTo>
                    <a:pt x="0" y="0"/>
                  </a:moveTo>
                  <a:lnTo>
                    <a:pt x="15658" y="4060"/>
                  </a:lnTo>
                  <a:lnTo>
                    <a:pt x="31737" y="7008"/>
                  </a:lnTo>
                  <a:lnTo>
                    <a:pt x="48191" y="8804"/>
                  </a:lnTo>
                  <a:lnTo>
                    <a:pt x="64973" y="9411"/>
                  </a:lnTo>
                  <a:lnTo>
                    <a:pt x="71636" y="9315"/>
                  </a:lnTo>
                  <a:lnTo>
                    <a:pt x="78250" y="9028"/>
                  </a:lnTo>
                  <a:lnTo>
                    <a:pt x="84810" y="8556"/>
                  </a:lnTo>
                  <a:lnTo>
                    <a:pt x="91310" y="7906"/>
                  </a:lnTo>
                </a:path>
              </a:pathLst>
            </a:custGeom>
            <a:ln w="20821">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object 57"/>
            <p:cNvSpPr/>
            <p:nvPr/>
          </p:nvSpPr>
          <p:spPr>
            <a:xfrm>
              <a:off x="6565550" y="3935953"/>
              <a:ext cx="80010" cy="57150"/>
            </a:xfrm>
            <a:custGeom>
              <a:avLst/>
              <a:gdLst/>
              <a:ahLst/>
              <a:cxnLst/>
              <a:rect l="l" t="t" r="r" b="b"/>
              <a:pathLst>
                <a:path w="80009" h="57150">
                  <a:moveTo>
                    <a:pt x="0" y="0"/>
                  </a:moveTo>
                  <a:lnTo>
                    <a:pt x="17396" y="17283"/>
                  </a:lnTo>
                  <a:lnTo>
                    <a:pt x="36567" y="32623"/>
                  </a:lnTo>
                  <a:lnTo>
                    <a:pt x="57344" y="45855"/>
                  </a:lnTo>
                  <a:lnTo>
                    <a:pt x="79560" y="56819"/>
                  </a:lnTo>
                </a:path>
              </a:pathLst>
            </a:custGeom>
            <a:ln w="20817">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object 58"/>
            <p:cNvSpPr/>
            <p:nvPr/>
          </p:nvSpPr>
          <p:spPr>
            <a:xfrm>
              <a:off x="6506683" y="3555072"/>
              <a:ext cx="403225" cy="356870"/>
            </a:xfrm>
            <a:custGeom>
              <a:avLst/>
              <a:gdLst/>
              <a:ahLst/>
              <a:cxnLst/>
              <a:rect l="l" t="t" r="r" b="b"/>
              <a:pathLst>
                <a:path w="403225" h="356870">
                  <a:moveTo>
                    <a:pt x="39765" y="356668"/>
                  </a:moveTo>
                  <a:lnTo>
                    <a:pt x="22966" y="327819"/>
                  </a:lnTo>
                  <a:lnTo>
                    <a:pt x="10473" y="296489"/>
                  </a:lnTo>
                  <a:lnTo>
                    <a:pt x="2684" y="263074"/>
                  </a:lnTo>
                  <a:lnTo>
                    <a:pt x="0" y="227971"/>
                  </a:lnTo>
                  <a:lnTo>
                    <a:pt x="4628" y="182031"/>
                  </a:lnTo>
                  <a:lnTo>
                    <a:pt x="17901" y="139241"/>
                  </a:lnTo>
                  <a:lnTo>
                    <a:pt x="38904" y="100517"/>
                  </a:lnTo>
                  <a:lnTo>
                    <a:pt x="66720" y="66777"/>
                  </a:lnTo>
                  <a:lnTo>
                    <a:pt x="100434" y="38938"/>
                  </a:lnTo>
                  <a:lnTo>
                    <a:pt x="139128" y="17917"/>
                  </a:lnTo>
                  <a:lnTo>
                    <a:pt x="181888" y="4632"/>
                  </a:lnTo>
                  <a:lnTo>
                    <a:pt x="227797" y="0"/>
                  </a:lnTo>
                  <a:lnTo>
                    <a:pt x="402777" y="0"/>
                  </a:lnTo>
                </a:path>
              </a:pathLst>
            </a:custGeom>
            <a:ln w="20816">
              <a:solidFill>
                <a:srgbClr val="034F9F"/>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9" name="object 59"/>
            <p:cNvPicPr/>
            <p:nvPr/>
          </p:nvPicPr>
          <p:blipFill>
            <a:blip r:embed="rId11" cstate="print"/>
            <a:stretch>
              <a:fillRect/>
            </a:stretch>
          </p:blipFill>
          <p:spPr>
            <a:xfrm>
              <a:off x="6286753" y="4082033"/>
              <a:ext cx="494283" cy="182880"/>
            </a:xfrm>
            <a:prstGeom prst="rect">
              <a:avLst/>
            </a:prstGeom>
          </p:spPr>
        </p:pic>
        <p:pic>
          <p:nvPicPr>
            <p:cNvPr id="60" name="object 60"/>
            <p:cNvPicPr/>
            <p:nvPr/>
          </p:nvPicPr>
          <p:blipFill>
            <a:blip r:embed="rId12" cstate="print"/>
            <a:stretch>
              <a:fillRect/>
            </a:stretch>
          </p:blipFill>
          <p:spPr>
            <a:xfrm>
              <a:off x="6710425" y="4082033"/>
              <a:ext cx="108203" cy="182880"/>
            </a:xfrm>
            <a:prstGeom prst="rect">
              <a:avLst/>
            </a:prstGeom>
          </p:spPr>
        </p:pic>
        <p:pic>
          <p:nvPicPr>
            <p:cNvPr id="61" name="object 61"/>
            <p:cNvPicPr/>
            <p:nvPr/>
          </p:nvPicPr>
          <p:blipFill>
            <a:blip r:embed="rId13" cstate="print"/>
            <a:stretch>
              <a:fillRect/>
            </a:stretch>
          </p:blipFill>
          <p:spPr>
            <a:xfrm>
              <a:off x="6764527" y="4082033"/>
              <a:ext cx="622363" cy="182880"/>
            </a:xfrm>
            <a:prstGeom prst="rect">
              <a:avLst/>
            </a:prstGeom>
          </p:spPr>
        </p:pic>
        <p:pic>
          <p:nvPicPr>
            <p:cNvPr id="62" name="object 62"/>
            <p:cNvPicPr/>
            <p:nvPr/>
          </p:nvPicPr>
          <p:blipFill>
            <a:blip r:embed="rId14" cstate="print"/>
            <a:stretch>
              <a:fillRect/>
            </a:stretch>
          </p:blipFill>
          <p:spPr>
            <a:xfrm>
              <a:off x="6524497" y="4264914"/>
              <a:ext cx="660082" cy="182880"/>
            </a:xfrm>
            <a:prstGeom prst="rect">
              <a:avLst/>
            </a:prstGeom>
          </p:spPr>
        </p:pic>
        <p:pic>
          <p:nvPicPr>
            <p:cNvPr id="63" name="object 63"/>
            <p:cNvPicPr/>
            <p:nvPr/>
          </p:nvPicPr>
          <p:blipFill>
            <a:blip r:embed="rId15" cstate="print"/>
            <a:stretch>
              <a:fillRect/>
            </a:stretch>
          </p:blipFill>
          <p:spPr>
            <a:xfrm>
              <a:off x="4709921" y="4082033"/>
              <a:ext cx="1026566" cy="182880"/>
            </a:xfrm>
            <a:prstGeom prst="rect">
              <a:avLst/>
            </a:prstGeom>
          </p:spPr>
        </p:pic>
        <p:pic>
          <p:nvPicPr>
            <p:cNvPr id="64" name="object 64"/>
            <p:cNvPicPr/>
            <p:nvPr/>
          </p:nvPicPr>
          <p:blipFill>
            <a:blip r:embed="rId16" cstate="print"/>
            <a:stretch>
              <a:fillRect/>
            </a:stretch>
          </p:blipFill>
          <p:spPr>
            <a:xfrm>
              <a:off x="4863083" y="4264914"/>
              <a:ext cx="728129" cy="182880"/>
            </a:xfrm>
            <a:prstGeom prst="rect">
              <a:avLst/>
            </a:prstGeom>
          </p:spPr>
        </p:pic>
        <p:pic>
          <p:nvPicPr>
            <p:cNvPr id="65" name="object 65"/>
            <p:cNvPicPr/>
            <p:nvPr/>
          </p:nvPicPr>
          <p:blipFill>
            <a:blip r:embed="rId17" cstate="print"/>
            <a:stretch>
              <a:fillRect/>
            </a:stretch>
          </p:blipFill>
          <p:spPr>
            <a:xfrm>
              <a:off x="4742179" y="3047745"/>
              <a:ext cx="973264" cy="182879"/>
            </a:xfrm>
            <a:prstGeom prst="rect">
              <a:avLst/>
            </a:prstGeom>
          </p:spPr>
        </p:pic>
        <p:pic>
          <p:nvPicPr>
            <p:cNvPr id="66" name="object 66"/>
            <p:cNvPicPr/>
            <p:nvPr/>
          </p:nvPicPr>
          <p:blipFill>
            <a:blip r:embed="rId18" cstate="print"/>
            <a:stretch>
              <a:fillRect/>
            </a:stretch>
          </p:blipFill>
          <p:spPr>
            <a:xfrm>
              <a:off x="4640071" y="3230626"/>
              <a:ext cx="1181366" cy="182879"/>
            </a:xfrm>
            <a:prstGeom prst="rect">
              <a:avLst/>
            </a:prstGeom>
          </p:spPr>
        </p:pic>
        <p:pic>
          <p:nvPicPr>
            <p:cNvPr id="67" name="object 67"/>
            <p:cNvPicPr/>
            <p:nvPr/>
          </p:nvPicPr>
          <p:blipFill>
            <a:blip r:embed="rId19" cstate="print"/>
            <a:stretch>
              <a:fillRect/>
            </a:stretch>
          </p:blipFill>
          <p:spPr>
            <a:xfrm>
              <a:off x="6489699" y="3070605"/>
              <a:ext cx="693420" cy="182879"/>
            </a:xfrm>
            <a:prstGeom prst="rect">
              <a:avLst/>
            </a:prstGeom>
          </p:spPr>
        </p:pic>
        <p:pic>
          <p:nvPicPr>
            <p:cNvPr id="68" name="object 68"/>
            <p:cNvPicPr/>
            <p:nvPr/>
          </p:nvPicPr>
          <p:blipFill>
            <a:blip r:embed="rId20" cstate="print"/>
            <a:stretch>
              <a:fillRect/>
            </a:stretch>
          </p:blipFill>
          <p:spPr>
            <a:xfrm>
              <a:off x="6366255" y="3253486"/>
              <a:ext cx="937958" cy="182879"/>
            </a:xfrm>
            <a:prstGeom prst="rect">
              <a:avLst/>
            </a:prstGeom>
          </p:spPr>
        </p:pic>
      </p:grpSp>
      <p:sp>
        <p:nvSpPr>
          <p:cNvPr id="69" name="object 69"/>
          <p:cNvSpPr txBox="1"/>
          <p:nvPr/>
        </p:nvSpPr>
        <p:spPr>
          <a:xfrm>
            <a:off x="779018" y="2900171"/>
            <a:ext cx="2033270" cy="1854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1" i="0" u="none" strike="noStrike" kern="0" cap="none" spc="0" normalizeH="0" baseline="0" noProof="0">
                <a:ln>
                  <a:noFill/>
                </a:ln>
                <a:solidFill>
                  <a:srgbClr val="1053A1"/>
                </a:solidFill>
                <a:effectLst/>
                <a:uLnTx/>
                <a:uFillTx/>
                <a:latin typeface="Arial"/>
                <a:cs typeface="Arial"/>
              </a:rPr>
              <a:t>It’s</a:t>
            </a:r>
            <a:r>
              <a:rPr kumimoji="0" sz="1050" b="1" i="0" u="none" strike="noStrike" kern="0" cap="none" spc="-2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part</a:t>
            </a:r>
            <a:r>
              <a:rPr kumimoji="0" sz="1050" b="1" i="0" u="none" strike="noStrike" kern="0" cap="none" spc="-1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of</a:t>
            </a:r>
            <a:r>
              <a:rPr kumimoji="0" sz="1050" b="1" i="0" u="none" strike="noStrike" kern="0" cap="none" spc="-1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UBC’s Strategic</a:t>
            </a:r>
            <a:r>
              <a:rPr kumimoji="0" sz="1050" b="1" i="0" u="none" strike="noStrike" kern="0" cap="none" spc="-5" normalizeH="0" baseline="0" noProof="0">
                <a:ln>
                  <a:noFill/>
                </a:ln>
                <a:solidFill>
                  <a:srgbClr val="1053A1"/>
                </a:solidFill>
                <a:effectLst/>
                <a:uLnTx/>
                <a:uFillTx/>
                <a:latin typeface="Arial"/>
                <a:cs typeface="Arial"/>
              </a:rPr>
              <a:t> </a:t>
            </a:r>
            <a:r>
              <a:rPr kumimoji="0" sz="1050" b="1" i="0" u="none" strike="noStrike" kern="0" cap="none" spc="-20" normalizeH="0" baseline="0" noProof="0">
                <a:ln>
                  <a:noFill/>
                </a:ln>
                <a:solidFill>
                  <a:srgbClr val="1053A1"/>
                </a:solidFill>
                <a:effectLst/>
                <a:uLnTx/>
                <a:uFillTx/>
                <a:latin typeface="Arial"/>
                <a:cs typeface="Arial"/>
              </a:rPr>
              <a:t>Plan</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0" name="object 70"/>
          <p:cNvSpPr txBox="1"/>
          <p:nvPr/>
        </p:nvSpPr>
        <p:spPr>
          <a:xfrm>
            <a:off x="779018" y="3983990"/>
            <a:ext cx="2484120" cy="1854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1" i="0" u="none" strike="noStrike" kern="0" cap="none" spc="0" normalizeH="0" baseline="0" noProof="0">
                <a:ln>
                  <a:noFill/>
                </a:ln>
                <a:solidFill>
                  <a:srgbClr val="1053A1"/>
                </a:solidFill>
                <a:effectLst/>
                <a:uLnTx/>
                <a:uFillTx/>
                <a:latin typeface="Arial"/>
                <a:cs typeface="Arial"/>
              </a:rPr>
              <a:t>A</a:t>
            </a:r>
            <a:r>
              <a:rPr kumimoji="0" sz="1050" b="1" i="0" u="none" strike="noStrike" kern="0" cap="none" spc="-20"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new</a:t>
            </a:r>
            <a:r>
              <a:rPr kumimoji="0" sz="1050" b="1" i="0" u="none" strike="noStrike" kern="0" cap="none" spc="-20"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system</a:t>
            </a:r>
            <a:r>
              <a:rPr kumimoji="0" sz="1050" b="1" i="0" u="none" strike="noStrike" kern="0" cap="none" spc="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provides</a:t>
            </a:r>
            <a:r>
              <a:rPr kumimoji="0" sz="1050" b="1" i="0" u="none" strike="noStrike" kern="0" cap="none" spc="-2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added</a:t>
            </a:r>
            <a:r>
              <a:rPr kumimoji="0" sz="1050" b="1" i="0" u="none" strike="noStrike" kern="0" cap="none" spc="-35" normalizeH="0" baseline="0" noProof="0">
                <a:ln>
                  <a:noFill/>
                </a:ln>
                <a:solidFill>
                  <a:srgbClr val="1053A1"/>
                </a:solidFill>
                <a:effectLst/>
                <a:uLnTx/>
                <a:uFillTx/>
                <a:latin typeface="Arial"/>
                <a:cs typeface="Arial"/>
              </a:rPr>
              <a:t> </a:t>
            </a:r>
            <a:r>
              <a:rPr kumimoji="0" sz="1050" b="1" i="0" u="none" strike="noStrike" kern="0" cap="none" spc="-10" normalizeH="0" baseline="0" noProof="0">
                <a:ln>
                  <a:noFill/>
                </a:ln>
                <a:solidFill>
                  <a:srgbClr val="1053A1"/>
                </a:solidFill>
                <a:effectLst/>
                <a:uLnTx/>
                <a:uFillTx/>
                <a:latin typeface="Arial"/>
                <a:cs typeface="Arial"/>
              </a:rPr>
              <a:t>security</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1" name="object 71"/>
          <p:cNvSpPr txBox="1"/>
          <p:nvPr/>
        </p:nvSpPr>
        <p:spPr>
          <a:xfrm>
            <a:off x="4463541" y="4520183"/>
            <a:ext cx="3250565" cy="299720"/>
          </a:xfrm>
          <a:prstGeom prst="rect">
            <a:avLst/>
          </a:prstGeom>
        </p:spPr>
        <p:txBody>
          <a:bodyPr vert="horz" wrap="square" lIns="0" tIns="12700" rIns="0" bIns="0" rtlCol="0">
            <a:spAutoFit/>
          </a:bodyPr>
          <a:lstStyle/>
          <a:p>
            <a:pPr marL="919480" marR="5080" lvl="0" indent="-906780" defTabSz="914400" eaLnBrk="1" fontAlgn="auto" latinLnBrk="0" hangingPunct="1">
              <a:lnSpc>
                <a:spcPct val="100000"/>
              </a:lnSpc>
              <a:spcBef>
                <a:spcPts val="100"/>
              </a:spcBef>
              <a:spcAft>
                <a:spcPts val="0"/>
              </a:spcAft>
              <a:buClrTx/>
              <a:buSzTx/>
              <a:buFontTx/>
              <a:buNone/>
              <a:tabLst/>
              <a:defRPr/>
            </a:pP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Click</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here</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to</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learn</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more</a:t>
            </a:r>
            <a:r>
              <a:rPr kumimoji="0" sz="900" b="0" i="0" u="sng" strike="noStrike" kern="0" cap="none" spc="-20"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about</a:t>
            </a:r>
            <a:r>
              <a:rPr kumimoji="0" sz="900" b="0" i="0" u="sng" strike="noStrike" kern="0" cap="none" spc="-10"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Why</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UBC</a:t>
            </a:r>
            <a:r>
              <a:rPr kumimoji="0" sz="900" b="0" i="0" u="sng" strike="noStrike" kern="0" cap="none" spc="-20"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is</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implementing</a:t>
            </a:r>
            <a:r>
              <a:rPr kumimoji="0" sz="900" b="0" i="0" u="sng" strike="noStrike" kern="0" cap="none" spc="-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a</a:t>
            </a:r>
            <a:r>
              <a:rPr kumimoji="0" sz="900" b="0" i="0" u="sng" strike="noStrike" kern="0" cap="none" spc="-15"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25" normalizeH="0" baseline="0" noProof="0">
                <a:ln>
                  <a:noFill/>
                </a:ln>
                <a:solidFill>
                  <a:srgbClr val="0562C1"/>
                </a:solidFill>
                <a:effectLst/>
                <a:uLnTx/>
                <a:uFill>
                  <a:solidFill>
                    <a:srgbClr val="0562C1"/>
                  </a:solidFill>
                </a:uFill>
                <a:latin typeface="Arial"/>
                <a:cs typeface="Arial"/>
                <a:hlinkClick r:id="rId21"/>
              </a:rPr>
              <a:t>new</a:t>
            </a:r>
            <a:r>
              <a:rPr kumimoji="0" sz="900" b="0" i="0" u="none" strike="noStrike" kern="0" cap="none" spc="-25" normalizeH="0" baseline="0" noProof="0">
                <a:ln>
                  <a:noFill/>
                </a:ln>
                <a:solidFill>
                  <a:srgbClr val="0562C1"/>
                </a:solidFill>
                <a:effectLst/>
                <a:uLnTx/>
                <a:uFillTx/>
                <a:latin typeface="Arial"/>
                <a:cs typeface="Arial"/>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Student</a:t>
            </a:r>
            <a:r>
              <a:rPr kumimoji="0" sz="900" b="0" i="0" u="sng" strike="noStrike" kern="0" cap="none" spc="-40"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0" normalizeH="0" baseline="0" noProof="0">
                <a:ln>
                  <a:noFill/>
                </a:ln>
                <a:solidFill>
                  <a:srgbClr val="0562C1"/>
                </a:solidFill>
                <a:effectLst/>
                <a:uLnTx/>
                <a:uFill>
                  <a:solidFill>
                    <a:srgbClr val="0562C1"/>
                  </a:solidFill>
                </a:uFill>
                <a:latin typeface="Arial"/>
                <a:cs typeface="Arial"/>
                <a:hlinkClick r:id="rId21"/>
              </a:rPr>
              <a:t>Information</a:t>
            </a:r>
            <a:r>
              <a:rPr kumimoji="0" sz="900" b="0" i="0" u="sng" strike="noStrike" kern="0" cap="none" spc="-40" normalizeH="0" baseline="0" noProof="0">
                <a:ln>
                  <a:noFill/>
                </a:ln>
                <a:solidFill>
                  <a:srgbClr val="0562C1"/>
                </a:solidFill>
                <a:effectLst/>
                <a:uLnTx/>
                <a:uFill>
                  <a:solidFill>
                    <a:srgbClr val="0562C1"/>
                  </a:solidFill>
                </a:uFill>
                <a:latin typeface="Arial"/>
                <a:cs typeface="Arial"/>
                <a:hlinkClick r:id="rId21"/>
              </a:rPr>
              <a:t> </a:t>
            </a:r>
            <a:r>
              <a:rPr kumimoji="0" sz="900" b="0" i="0" u="sng" strike="noStrike" kern="0" cap="none" spc="-10" normalizeH="0" baseline="0" noProof="0">
                <a:ln>
                  <a:noFill/>
                </a:ln>
                <a:solidFill>
                  <a:srgbClr val="0562C1"/>
                </a:solidFill>
                <a:effectLst/>
                <a:uLnTx/>
                <a:uFill>
                  <a:solidFill>
                    <a:srgbClr val="0562C1"/>
                  </a:solidFill>
                </a:uFill>
                <a:latin typeface="Arial"/>
                <a:cs typeface="Arial"/>
                <a:hlinkClick r:id="rId21"/>
              </a:rPr>
              <a:t>System</a:t>
            </a:r>
            <a:endParaRPr kumimoji="0" sz="900" b="0" i="0" u="none" strike="noStrike" kern="0" cap="none" spc="0" normalizeH="0" baseline="0" noProof="0">
              <a:ln>
                <a:noFill/>
              </a:ln>
              <a:solidFill>
                <a:sysClr val="windowText" lastClr="000000"/>
              </a:solidFill>
              <a:effectLst/>
              <a:uLnTx/>
              <a:uFillTx/>
              <a:latin typeface="Arial"/>
              <a:cs typeface="Arial"/>
            </a:endParaRPr>
          </a:p>
        </p:txBody>
      </p:sp>
      <p:sp>
        <p:nvSpPr>
          <p:cNvPr id="72" name="object 72"/>
          <p:cNvSpPr txBox="1"/>
          <p:nvPr/>
        </p:nvSpPr>
        <p:spPr>
          <a:xfrm>
            <a:off x="779018" y="3442208"/>
            <a:ext cx="1546860" cy="1854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1" i="0" u="none" strike="noStrike" kern="0" cap="none" spc="0" normalizeH="0" baseline="0" noProof="0">
                <a:ln>
                  <a:noFill/>
                </a:ln>
                <a:solidFill>
                  <a:srgbClr val="1053A1"/>
                </a:solidFill>
                <a:effectLst/>
                <a:uLnTx/>
                <a:uFillTx/>
                <a:latin typeface="Arial"/>
                <a:cs typeface="Arial"/>
              </a:rPr>
              <a:t>Our</a:t>
            </a:r>
            <a:r>
              <a:rPr kumimoji="0" sz="1050" b="1" i="0" u="none" strike="noStrike" kern="0" cap="none" spc="-30"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SIS</a:t>
            </a:r>
            <a:r>
              <a:rPr kumimoji="0" sz="1050" b="1" i="0" u="none" strike="noStrike" kern="0" cap="none" spc="-20"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is</a:t>
            </a:r>
            <a:r>
              <a:rPr kumimoji="0" sz="1050" b="1" i="0" u="none" strike="noStrike" kern="0" cap="none" spc="-20"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+35</a:t>
            </a:r>
            <a:r>
              <a:rPr kumimoji="0" sz="1050" b="1" i="0" u="none" strike="noStrike" kern="0" cap="none" spc="-1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years</a:t>
            </a:r>
            <a:r>
              <a:rPr kumimoji="0" sz="1050" b="1" i="0" u="none" strike="noStrike" kern="0" cap="none" spc="5" normalizeH="0" baseline="0" noProof="0">
                <a:ln>
                  <a:noFill/>
                </a:ln>
                <a:solidFill>
                  <a:srgbClr val="1053A1"/>
                </a:solidFill>
                <a:effectLst/>
                <a:uLnTx/>
                <a:uFillTx/>
                <a:latin typeface="Arial"/>
                <a:cs typeface="Arial"/>
              </a:rPr>
              <a:t> </a:t>
            </a:r>
            <a:r>
              <a:rPr kumimoji="0" sz="1050" b="1" i="0" u="none" strike="noStrike" kern="0" cap="none" spc="-25" normalizeH="0" baseline="0" noProof="0">
                <a:ln>
                  <a:noFill/>
                </a:ln>
                <a:solidFill>
                  <a:srgbClr val="1053A1"/>
                </a:solidFill>
                <a:effectLst/>
                <a:uLnTx/>
                <a:uFillTx/>
                <a:latin typeface="Arial"/>
                <a:cs typeface="Arial"/>
              </a:rPr>
              <a:t>old</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sp>
        <p:nvSpPr>
          <p:cNvPr id="73" name="object 73"/>
          <p:cNvSpPr txBox="1"/>
          <p:nvPr/>
        </p:nvSpPr>
        <p:spPr>
          <a:xfrm>
            <a:off x="779018" y="4521454"/>
            <a:ext cx="1378585" cy="1854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050" b="1" i="0" u="none" strike="noStrike" kern="0" cap="none" spc="0" normalizeH="0" baseline="0" noProof="0">
                <a:ln>
                  <a:noFill/>
                </a:ln>
                <a:solidFill>
                  <a:srgbClr val="1053A1"/>
                </a:solidFill>
                <a:effectLst/>
                <a:uLnTx/>
                <a:uFillTx/>
                <a:latin typeface="Arial"/>
                <a:cs typeface="Arial"/>
              </a:rPr>
              <a:t>Allows</a:t>
            </a:r>
            <a:r>
              <a:rPr kumimoji="0" sz="1050" b="1" i="0" u="none" strike="noStrike" kern="0" cap="none" spc="-55" normalizeH="0" baseline="0" noProof="0">
                <a:ln>
                  <a:noFill/>
                </a:ln>
                <a:solidFill>
                  <a:srgbClr val="1053A1"/>
                </a:solidFill>
                <a:effectLst/>
                <a:uLnTx/>
                <a:uFillTx/>
                <a:latin typeface="Arial"/>
                <a:cs typeface="Arial"/>
              </a:rPr>
              <a:t> </a:t>
            </a:r>
            <a:r>
              <a:rPr kumimoji="0" sz="1050" b="1" i="0" u="none" strike="noStrike" kern="0" cap="none" spc="0" normalizeH="0" baseline="0" noProof="0">
                <a:ln>
                  <a:noFill/>
                </a:ln>
                <a:solidFill>
                  <a:srgbClr val="1053A1"/>
                </a:solidFill>
                <a:effectLst/>
                <a:uLnTx/>
                <a:uFillTx/>
                <a:latin typeface="Arial"/>
                <a:cs typeface="Arial"/>
              </a:rPr>
              <a:t>for</a:t>
            </a:r>
            <a:r>
              <a:rPr kumimoji="0" sz="1050" b="1" i="0" u="none" strike="noStrike" kern="0" cap="none" spc="-30" normalizeH="0" baseline="0" noProof="0">
                <a:ln>
                  <a:noFill/>
                </a:ln>
                <a:solidFill>
                  <a:srgbClr val="1053A1"/>
                </a:solidFill>
                <a:effectLst/>
                <a:uLnTx/>
                <a:uFillTx/>
                <a:latin typeface="Arial"/>
                <a:cs typeface="Arial"/>
              </a:rPr>
              <a:t> </a:t>
            </a:r>
            <a:r>
              <a:rPr kumimoji="0" sz="1050" b="1" i="0" u="none" strike="noStrike" kern="0" cap="none" spc="-10" normalizeH="0" baseline="0" noProof="0">
                <a:ln>
                  <a:noFill/>
                </a:ln>
                <a:solidFill>
                  <a:srgbClr val="1053A1"/>
                </a:solidFill>
                <a:effectLst/>
                <a:uLnTx/>
                <a:uFillTx/>
                <a:latin typeface="Arial"/>
                <a:cs typeface="Arial"/>
              </a:rPr>
              <a:t>Innovation</a:t>
            </a:r>
            <a:endParaRPr kumimoji="0" sz="1050" b="0" i="0" u="none" strike="noStrike" kern="0" cap="none" spc="0" normalizeH="0" baseline="0" noProof="0">
              <a:ln>
                <a:noFill/>
              </a:ln>
              <a:solidFill>
                <a:sysClr val="windowText" lastClr="000000"/>
              </a:solidFill>
              <a:effectLst/>
              <a:uLnTx/>
              <a:uFillTx/>
              <a:latin typeface="Arial"/>
              <a:cs typeface="Arial"/>
            </a:endParaRPr>
          </a:p>
        </p:txBody>
      </p:sp>
      <p:grpSp>
        <p:nvGrpSpPr>
          <p:cNvPr id="74" name="object 74"/>
          <p:cNvGrpSpPr/>
          <p:nvPr/>
        </p:nvGrpSpPr>
        <p:grpSpPr>
          <a:xfrm>
            <a:off x="700277" y="2593085"/>
            <a:ext cx="1931035" cy="1990089"/>
            <a:chOff x="700277" y="2593085"/>
            <a:chExt cx="1931035" cy="1990089"/>
          </a:xfrm>
        </p:grpSpPr>
        <p:pic>
          <p:nvPicPr>
            <p:cNvPr id="75" name="object 75"/>
            <p:cNvPicPr/>
            <p:nvPr/>
          </p:nvPicPr>
          <p:blipFill>
            <a:blip r:embed="rId22" cstate="print"/>
            <a:stretch>
              <a:fillRect/>
            </a:stretch>
          </p:blipFill>
          <p:spPr>
            <a:xfrm>
              <a:off x="700277" y="2593085"/>
              <a:ext cx="1930908" cy="345186"/>
            </a:xfrm>
            <a:prstGeom prst="rect">
              <a:avLst/>
            </a:prstGeom>
          </p:spPr>
        </p:pic>
        <p:pic>
          <p:nvPicPr>
            <p:cNvPr id="76" name="object 76"/>
            <p:cNvPicPr/>
            <p:nvPr/>
          </p:nvPicPr>
          <p:blipFill>
            <a:blip r:embed="rId23" cstate="print"/>
            <a:stretch>
              <a:fillRect/>
            </a:stretch>
          </p:blipFill>
          <p:spPr>
            <a:xfrm>
              <a:off x="700277" y="3166109"/>
              <a:ext cx="1930908" cy="345186"/>
            </a:xfrm>
            <a:prstGeom prst="rect">
              <a:avLst/>
            </a:prstGeom>
          </p:spPr>
        </p:pic>
        <p:pic>
          <p:nvPicPr>
            <p:cNvPr id="77" name="object 77"/>
            <p:cNvPicPr/>
            <p:nvPr/>
          </p:nvPicPr>
          <p:blipFill>
            <a:blip r:embed="rId24" cstate="print"/>
            <a:stretch>
              <a:fillRect/>
            </a:stretch>
          </p:blipFill>
          <p:spPr>
            <a:xfrm>
              <a:off x="700277" y="3698747"/>
              <a:ext cx="1930908" cy="345948"/>
            </a:xfrm>
            <a:prstGeom prst="rect">
              <a:avLst/>
            </a:prstGeom>
          </p:spPr>
        </p:pic>
        <p:pic>
          <p:nvPicPr>
            <p:cNvPr id="78" name="object 78"/>
            <p:cNvPicPr/>
            <p:nvPr/>
          </p:nvPicPr>
          <p:blipFill>
            <a:blip r:embed="rId25" cstate="print"/>
            <a:stretch>
              <a:fillRect/>
            </a:stretch>
          </p:blipFill>
          <p:spPr>
            <a:xfrm>
              <a:off x="700277" y="4237481"/>
              <a:ext cx="1930908" cy="345186"/>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895D91D3-3E4F-47D4-B919-CE22F000C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 y="0"/>
            <a:ext cx="12277343" cy="6912385"/>
          </a:xfrm>
          <a:prstGeom prst="rect">
            <a:avLst/>
          </a:prstGeom>
        </p:spPr>
      </p:pic>
      <p:sp>
        <p:nvSpPr>
          <p:cNvPr id="5" name="Text Placeholder 3">
            <a:extLst>
              <a:ext uri="{FF2B5EF4-FFF2-40B4-BE49-F238E27FC236}">
                <a16:creationId xmlns:a16="http://schemas.microsoft.com/office/drawing/2014/main" id="{232CE1DF-BE09-490E-9244-77625752312E}"/>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SECURITY ROLES EXPLAINED</a:t>
            </a:r>
          </a:p>
        </p:txBody>
      </p:sp>
      <p:sp>
        <p:nvSpPr>
          <p:cNvPr id="6" name="Content Placeholder 2">
            <a:extLst>
              <a:ext uri="{FF2B5EF4-FFF2-40B4-BE49-F238E27FC236}">
                <a16:creationId xmlns:a16="http://schemas.microsoft.com/office/drawing/2014/main" id="{F079F4FB-1461-4E21-8E91-7A826EB182EB}"/>
              </a:ext>
            </a:extLst>
          </p:cNvPr>
          <p:cNvSpPr txBox="1">
            <a:spLocks/>
          </p:cNvSpPr>
          <p:nvPr/>
        </p:nvSpPr>
        <p:spPr>
          <a:xfrm>
            <a:off x="1642675" y="1492726"/>
            <a:ext cx="10549325" cy="475815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defTabSz="514360">
              <a:lnSpc>
                <a:spcPct val="100000"/>
              </a:lnSpc>
              <a:spcBef>
                <a:spcPts val="0"/>
              </a:spcBef>
              <a:buFont typeface="Arial" panose="020B0604020202020204" pitchFamily="34" charset="0"/>
              <a:buChar char="•"/>
              <a:defRPr/>
            </a:pPr>
            <a:r>
              <a:rPr lang="en-US" sz="2000">
                <a:solidFill>
                  <a:srgbClr val="1F3864"/>
                </a:solidFill>
                <a:latin typeface="Arial" panose="020B0604020202020204" pitchFamily="34" charset="0"/>
                <a:cs typeface="Arial" panose="020B0604020202020204" pitchFamily="34" charset="0"/>
              </a:rPr>
              <a:t>Ahead of the Launch of Workday Student, it is critical that staff and faculty have access to the business capabilities, functions, and data within the new system that enable them to perform the tasks required for their positions at UBC. </a:t>
            </a:r>
          </a:p>
          <a:p>
            <a:pPr marL="342900" lvl="0" indent="-342900" algn="l" defTabSz="514360">
              <a:lnSpc>
                <a:spcPct val="100000"/>
              </a:lnSpc>
              <a:spcBef>
                <a:spcPts val="0"/>
              </a:spcBef>
              <a:buFont typeface="Arial" panose="020B0604020202020204" pitchFamily="34" charset="0"/>
              <a:buChar char="•"/>
              <a:defRPr/>
            </a:pPr>
            <a:endParaRPr lang="en-US" sz="2000">
              <a:solidFill>
                <a:srgbClr val="1F3864"/>
              </a:solidFill>
              <a:latin typeface="Arial" panose="020B0604020202020204" pitchFamily="34" charset="0"/>
              <a:cs typeface="Arial" panose="020B0604020202020204" pitchFamily="34" charset="0"/>
            </a:endParaRPr>
          </a:p>
          <a:p>
            <a:pPr marL="342900" lvl="0" indent="-342900" algn="l" defTabSz="514360">
              <a:lnSpc>
                <a:spcPct val="100000"/>
              </a:lnSpc>
              <a:spcBef>
                <a:spcPts val="0"/>
              </a:spcBef>
              <a:buFont typeface="Arial" panose="020B0604020202020204" pitchFamily="34" charset="0"/>
              <a:buChar char="•"/>
              <a:defRPr/>
            </a:pPr>
            <a:r>
              <a:rPr lang="en-US" sz="2000">
                <a:solidFill>
                  <a:srgbClr val="1F3864"/>
                </a:solidFill>
                <a:latin typeface="Arial" panose="020B0604020202020204" pitchFamily="34" charset="0"/>
                <a:cs typeface="Arial" panose="020B0604020202020204" pitchFamily="34" charset="0"/>
              </a:rPr>
              <a:t>Access to Workday Student is governed by what is known as Security Roles.</a:t>
            </a:r>
          </a:p>
          <a:p>
            <a:pPr marL="342900" lvl="0" indent="-342900" algn="l" defTabSz="514360">
              <a:lnSpc>
                <a:spcPct val="100000"/>
              </a:lnSpc>
              <a:spcBef>
                <a:spcPts val="0"/>
              </a:spcBef>
              <a:buFont typeface="Arial" panose="020B0604020202020204" pitchFamily="34" charset="0"/>
              <a:buChar char="•"/>
              <a:defRPr/>
            </a:pPr>
            <a:endParaRPr lang="en-US" sz="2000">
              <a:solidFill>
                <a:srgbClr val="1F3864"/>
              </a:solidFill>
              <a:latin typeface="Arial" panose="020B0604020202020204" pitchFamily="34" charset="0"/>
              <a:cs typeface="Arial" panose="020B0604020202020204" pitchFamily="34" charset="0"/>
            </a:endParaRPr>
          </a:p>
          <a:p>
            <a:pPr algn="l"/>
            <a:r>
              <a:rPr lang="en-US" sz="2000" b="1">
                <a:solidFill>
                  <a:srgbClr val="1F3864"/>
                </a:solidFill>
                <a:latin typeface="Arial" panose="020B0604020202020204" pitchFamily="34" charset="0"/>
                <a:cs typeface="Arial" panose="020B0604020202020204" pitchFamily="34" charset="0"/>
              </a:rPr>
              <a:t>What are Security Roles?</a:t>
            </a:r>
          </a:p>
          <a:p>
            <a:pPr marL="342900" indent="-342900" algn="l">
              <a:buFont typeface="Arial" panose="020B0604020202020204" pitchFamily="34" charset="0"/>
              <a:buChar char="•"/>
            </a:pPr>
            <a:r>
              <a:rPr lang="en-US" sz="2000">
                <a:solidFill>
                  <a:srgbClr val="1F3864"/>
                </a:solidFill>
                <a:latin typeface="Arial" panose="020B0604020202020204" pitchFamily="34" charset="0"/>
                <a:cs typeface="Arial" panose="020B0604020202020204" pitchFamily="34" charset="0"/>
              </a:rPr>
              <a:t>Security Roles are permission groupings that will ensure staff and faculty have the access required to do their job when Workday Student launches. UBC staff and faculty already have security roles assigned to them in Workday for HR/Finance. Security Roles are assigned to positions within UBC, not individual people.</a:t>
            </a:r>
          </a:p>
          <a:p>
            <a:pPr marL="342900" indent="-342900" algn="l">
              <a:buFont typeface="Arial" panose="020B0604020202020204" pitchFamily="34" charset="0"/>
              <a:buChar char="•"/>
            </a:pPr>
            <a:endParaRPr lang="en-US" sz="2000">
              <a:solidFill>
                <a:srgbClr val="1F3864"/>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a:solidFill>
                  <a:srgbClr val="1F3864"/>
                </a:solidFill>
                <a:latin typeface="Arial" panose="020B0604020202020204" pitchFamily="34" charset="0"/>
                <a:cs typeface="Arial" panose="020B0604020202020204" pitchFamily="34" charset="0"/>
              </a:rPr>
              <a:t>Read more about Security Roles on the </a:t>
            </a:r>
            <a:r>
              <a:rPr lang="en-US" sz="2000">
                <a:solidFill>
                  <a:srgbClr val="1F3864"/>
                </a:solidFill>
                <a:latin typeface="Arial" panose="020B0604020202020204" pitchFamily="34" charset="0"/>
                <a:cs typeface="Arial" panose="020B0604020202020204" pitchFamily="34" charset="0"/>
                <a:hlinkClick r:id="rId4"/>
              </a:rPr>
              <a:t>IRP Student blog here. </a:t>
            </a:r>
            <a:endParaRPr lang="en-US" sz="2000">
              <a:solidFill>
                <a:srgbClr val="1F3864"/>
              </a:solidFill>
              <a:latin typeface="Arial" panose="020B0604020202020204" pitchFamily="34" charset="0"/>
              <a:cs typeface="Arial" panose="020B0604020202020204" pitchFamily="34" charset="0"/>
            </a:endParaRPr>
          </a:p>
          <a:p>
            <a:pPr marL="342900" lvl="0" indent="-342900" algn="l" defTabSz="514360">
              <a:lnSpc>
                <a:spcPct val="100000"/>
              </a:lnSpc>
              <a:spcBef>
                <a:spcPts val="0"/>
              </a:spcBef>
              <a:buFont typeface="Arial" panose="020B0604020202020204" pitchFamily="34" charset="0"/>
              <a:buChar char="•"/>
              <a:defRPr/>
            </a:pPr>
            <a:endParaRPr lang="en-US" sz="2000" b="1">
              <a:solidFill>
                <a:srgbClr val="002060"/>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71991DC-9E59-4C00-8E42-A29F78071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508" y="1363716"/>
            <a:ext cx="1321699" cy="1345585"/>
          </a:xfrm>
          <a:prstGeom prst="rect">
            <a:avLst/>
          </a:prstGeom>
        </p:spPr>
      </p:pic>
    </p:spTree>
    <p:extLst>
      <p:ext uri="{BB962C8B-B14F-4D97-AF65-F5344CB8AC3E}">
        <p14:creationId xmlns:p14="http://schemas.microsoft.com/office/powerpoint/2010/main" val="2775373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10;&#10;Description automatically generated">
            <a:extLst>
              <a:ext uri="{FF2B5EF4-FFF2-40B4-BE49-F238E27FC236}">
                <a16:creationId xmlns:a16="http://schemas.microsoft.com/office/drawing/2014/main" id="{53683979-8B84-AE5A-A8EF-F36819F1A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3" y="0"/>
            <a:ext cx="12277343" cy="6912385"/>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10" name="Text Placeholder 3">
            <a:extLst>
              <a:ext uri="{FF2B5EF4-FFF2-40B4-BE49-F238E27FC236}">
                <a16:creationId xmlns:a16="http://schemas.microsoft.com/office/drawing/2014/main" id="{7C0D751A-1401-4118-8289-137B58F598F9}"/>
              </a:ext>
            </a:extLst>
          </p:cNvPr>
          <p:cNvSpPr txBox="1">
            <a:spLocks/>
          </p:cNvSpPr>
          <p:nvPr/>
        </p:nvSpPr>
        <p:spPr>
          <a:xfrm>
            <a:off x="385185" y="743582"/>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a:solidFill>
                  <a:srgbClr val="003399">
                    <a:lumMod val="75000"/>
                  </a:srgbClr>
                </a:solidFill>
              </a:rPr>
              <a:t>TRANSITION NETWORK SUPPORT</a:t>
            </a:r>
          </a:p>
        </p:txBody>
      </p:sp>
      <p:sp>
        <p:nvSpPr>
          <p:cNvPr id="14" name="Content Placeholder 2">
            <a:extLst>
              <a:ext uri="{FF2B5EF4-FFF2-40B4-BE49-F238E27FC236}">
                <a16:creationId xmlns:a16="http://schemas.microsoft.com/office/drawing/2014/main" id="{9A083B17-1B15-4632-8300-9283943B1A0B}"/>
              </a:ext>
            </a:extLst>
          </p:cNvPr>
          <p:cNvSpPr txBox="1">
            <a:spLocks/>
          </p:cNvSpPr>
          <p:nvPr/>
        </p:nvSpPr>
        <p:spPr>
          <a:xfrm>
            <a:off x="2036059" y="1454293"/>
            <a:ext cx="9994425" cy="9235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CA" sz="2000">
                <a:solidFill>
                  <a:srgbClr val="002060"/>
                </a:solidFill>
                <a:latin typeface="Arial" panose="020B0604020202020204" pitchFamily="34" charset="0"/>
                <a:cs typeface="Arial" panose="020B0604020202020204" pitchFamily="34" charset="0"/>
              </a:rPr>
              <a:t>CEPs will be working directly with the Transition Network to directly support Transition planning activities as required by each faculty or unit. </a:t>
            </a:r>
            <a:endParaRPr lang="en-US" sz="2000">
              <a:solidFill>
                <a:srgbClr val="00206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a:p>
        </p:txBody>
      </p:sp>
      <p:grpSp>
        <p:nvGrpSpPr>
          <p:cNvPr id="9" name="Group 8">
            <a:extLst>
              <a:ext uri="{FF2B5EF4-FFF2-40B4-BE49-F238E27FC236}">
                <a16:creationId xmlns:a16="http://schemas.microsoft.com/office/drawing/2014/main" id="{DE75567E-C344-4F36-AB9F-66A9B96CDE96}"/>
              </a:ext>
            </a:extLst>
          </p:cNvPr>
          <p:cNvGrpSpPr/>
          <p:nvPr/>
        </p:nvGrpSpPr>
        <p:grpSpPr>
          <a:xfrm>
            <a:off x="164008" y="1575690"/>
            <a:ext cx="1345017" cy="1285302"/>
            <a:chOff x="8360005" y="4060018"/>
            <a:chExt cx="2192665" cy="2120062"/>
          </a:xfrm>
        </p:grpSpPr>
        <p:sp>
          <p:nvSpPr>
            <p:cNvPr id="11" name="Oval 10">
              <a:extLst>
                <a:ext uri="{FF2B5EF4-FFF2-40B4-BE49-F238E27FC236}">
                  <a16:creationId xmlns:a16="http://schemas.microsoft.com/office/drawing/2014/main" id="{D3B803E1-38D1-4A1B-8C51-234F3BE3AAB4}"/>
                </a:ext>
              </a:extLst>
            </p:cNvPr>
            <p:cNvSpPr/>
            <p:nvPr/>
          </p:nvSpPr>
          <p:spPr>
            <a:xfrm>
              <a:off x="8694745" y="4075255"/>
              <a:ext cx="1857925" cy="1817196"/>
            </a:xfrm>
            <a:prstGeom prst="ellipse">
              <a:avLst/>
            </a:prstGeom>
            <a:solidFill>
              <a:srgbClr val="8BB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B246E76-6C94-4568-A4D0-5CD912C81AC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8360005" y="4060018"/>
              <a:ext cx="2120062" cy="2120062"/>
            </a:xfrm>
            <a:prstGeom prst="rect">
              <a:avLst/>
            </a:prstGeom>
          </p:spPr>
        </p:pic>
      </p:grpSp>
      <p:pic>
        <p:nvPicPr>
          <p:cNvPr id="2" name="Picture 1">
            <a:extLst>
              <a:ext uri="{FF2B5EF4-FFF2-40B4-BE49-F238E27FC236}">
                <a16:creationId xmlns:a16="http://schemas.microsoft.com/office/drawing/2014/main" id="{7812AF18-42FF-4D99-A52B-BC03376389E2}"/>
              </a:ext>
            </a:extLst>
          </p:cNvPr>
          <p:cNvPicPr>
            <a:picLocks noChangeAspect="1"/>
          </p:cNvPicPr>
          <p:nvPr/>
        </p:nvPicPr>
        <p:blipFill>
          <a:blip r:embed="rId8"/>
          <a:stretch>
            <a:fillRect/>
          </a:stretch>
        </p:blipFill>
        <p:spPr>
          <a:xfrm>
            <a:off x="2080595" y="2290242"/>
            <a:ext cx="8702841" cy="4379861"/>
          </a:xfrm>
          <a:prstGeom prst="rect">
            <a:avLst/>
          </a:prstGeom>
        </p:spPr>
      </p:pic>
    </p:spTree>
    <p:extLst>
      <p:ext uri="{BB962C8B-B14F-4D97-AF65-F5344CB8AC3E}">
        <p14:creationId xmlns:p14="http://schemas.microsoft.com/office/powerpoint/2010/main" val="1424278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3427A648-56D4-F1F8-B57C-00D5179AA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 y="0"/>
            <a:ext cx="12180486" cy="6858000"/>
          </a:xfrm>
          <a:prstGeom prst="rect">
            <a:avLst/>
          </a:prstGeom>
        </p:spPr>
      </p:pic>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sp>
        <p:nvSpPr>
          <p:cNvPr id="3" name="TextBox 2">
            <a:extLst>
              <a:ext uri="{FF2B5EF4-FFF2-40B4-BE49-F238E27FC236}">
                <a16:creationId xmlns:a16="http://schemas.microsoft.com/office/drawing/2014/main" id="{F731D792-B032-D41A-AA95-3B5F7B618142}"/>
              </a:ext>
            </a:extLst>
          </p:cNvPr>
          <p:cNvSpPr txBox="1"/>
          <p:nvPr/>
        </p:nvSpPr>
        <p:spPr>
          <a:xfrm>
            <a:off x="4698358" y="1461163"/>
            <a:ext cx="553452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CA" sz="6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DDDD5BAA-7AC8-0B2D-935A-E9452B51F1EB}"/>
              </a:ext>
            </a:extLst>
          </p:cNvPr>
          <p:cNvSpPr txBox="1"/>
          <p:nvPr/>
        </p:nvSpPr>
        <p:spPr>
          <a:xfrm>
            <a:off x="5125451" y="2459105"/>
            <a:ext cx="4876802" cy="16158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prstClr val="white"/>
                </a:solidFill>
                <a:effectLst/>
                <a:uLnTx/>
                <a:uFillTx/>
                <a:latin typeface="Whitney Book" pitchFamily="50" charset="0"/>
                <a:ea typeface="+mn-ea"/>
                <a:cs typeface="Arial" panose="020B0604020202020204" pitchFamily="34" charset="0"/>
              </a:rPr>
              <a:t>For further questions about  IRP Student please reach out to:</a:t>
            </a:r>
            <a:endParaRPr kumimoji="0" lang="en-CA" sz="3300" b="1" i="0" u="none" strike="noStrike" kern="1200" cap="none" spc="0" normalizeH="0" baseline="0" noProof="0">
              <a:ln>
                <a:noFill/>
              </a:ln>
              <a:solidFill>
                <a:prstClr val="white"/>
              </a:solidFill>
              <a:effectLst/>
              <a:uLnTx/>
              <a:uFillTx/>
              <a:latin typeface="Whitney Book" pitchFamily="50" charset="0"/>
              <a:ea typeface="+mn-ea"/>
              <a:cs typeface="Arial" panose="020B0604020202020204" pitchFamily="34" charset="0"/>
            </a:endParaRPr>
          </a:p>
        </p:txBody>
      </p:sp>
      <p:sp>
        <p:nvSpPr>
          <p:cNvPr id="5" name="Text Placeholder 2">
            <a:extLst>
              <a:ext uri="{FF2B5EF4-FFF2-40B4-BE49-F238E27FC236}">
                <a16:creationId xmlns:a16="http://schemas.microsoft.com/office/drawing/2014/main" id="{9FC6DEA8-2B51-67C8-EE2D-BA01C599A4CF}"/>
              </a:ext>
            </a:extLst>
          </p:cNvPr>
          <p:cNvSpPr txBox="1">
            <a:spLocks/>
          </p:cNvSpPr>
          <p:nvPr/>
        </p:nvSpPr>
        <p:spPr>
          <a:xfrm>
            <a:off x="5067327" y="4271924"/>
            <a:ext cx="5693889" cy="1601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a:ln>
                  <a:noFill/>
                </a:ln>
                <a:solidFill>
                  <a:prstClr val="white"/>
                </a:solidFill>
                <a:effectLst/>
                <a:uLnTx/>
                <a:uFillTx/>
                <a:latin typeface="Calibri" panose="020F0502020204030204"/>
                <a:ea typeface="+mn-ea"/>
                <a:cs typeface="+mn-cs"/>
              </a:rPr>
              <a:t>questions.irpstudent@ubc.ca or visit irp.ubc.ca</a:t>
            </a:r>
          </a:p>
        </p:txBody>
      </p:sp>
    </p:spTree>
    <p:extLst>
      <p:ext uri="{BB962C8B-B14F-4D97-AF65-F5344CB8AC3E}">
        <p14:creationId xmlns:p14="http://schemas.microsoft.com/office/powerpoint/2010/main" val="336886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1ED0C2C-9965-4012-9629-7C32B0150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 y="-27193"/>
            <a:ext cx="12277343" cy="691238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6AED715-E33E-4BDA-BE75-E64C1BE01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6" name="Text Placeholder 3">
            <a:extLst>
              <a:ext uri="{FF2B5EF4-FFF2-40B4-BE49-F238E27FC236}">
                <a16:creationId xmlns:a16="http://schemas.microsoft.com/office/drawing/2014/main" id="{4BC3DDD1-A744-44ED-BF60-9EF6F730A01B}"/>
              </a:ext>
            </a:extLst>
          </p:cNvPr>
          <p:cNvSpPr txBox="1">
            <a:spLocks/>
          </p:cNvSpPr>
          <p:nvPr/>
        </p:nvSpPr>
        <p:spPr>
          <a:xfrm>
            <a:off x="385185" y="1002203"/>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US" sz="2600" b="1" i="0" u="none" strike="noStrike" kern="1200" cap="none" spc="0" normalizeH="0" baseline="0" noProof="0">
                <a:ln>
                  <a:noFill/>
                </a:ln>
                <a:solidFill>
                  <a:srgbClr val="003399">
                    <a:lumMod val="75000"/>
                  </a:srgbClr>
                </a:solidFill>
                <a:effectLst/>
                <a:uLnTx/>
                <a:uFillTx/>
                <a:latin typeface="Arial" panose="020B0604020202020204" pitchFamily="34" charset="0"/>
                <a:ea typeface="+mn-ea"/>
                <a:cs typeface="Arial" panose="020B0604020202020204" pitchFamily="34" charset="0"/>
              </a:rPr>
              <a:t>Sponsor Update – Welcome to our newest Academic Sponsors!</a:t>
            </a:r>
          </a:p>
        </p:txBody>
      </p:sp>
      <p:sp>
        <p:nvSpPr>
          <p:cNvPr id="3" name="Content Placeholder 2">
            <a:extLst>
              <a:ext uri="{FF2B5EF4-FFF2-40B4-BE49-F238E27FC236}">
                <a16:creationId xmlns:a16="http://schemas.microsoft.com/office/drawing/2014/main" id="{C8F5192F-4FB8-4873-9DCB-A474DE3C5BCE}"/>
              </a:ext>
            </a:extLst>
          </p:cNvPr>
          <p:cNvSpPr>
            <a:spLocks noGrp="1"/>
          </p:cNvSpPr>
          <p:nvPr>
            <p:ph idx="1"/>
          </p:nvPr>
        </p:nvSpPr>
        <p:spPr>
          <a:xfrm>
            <a:off x="838199" y="1632785"/>
            <a:ext cx="10515600" cy="4351338"/>
          </a:xfrm>
        </p:spPr>
        <p:txBody>
          <a:bodyPr vert="horz" lIns="91440" tIns="45720" rIns="91440" bIns="45720" rtlCol="0" anchor="t">
            <a:normAutofit fontScale="92500" lnSpcReduction="10000"/>
          </a:bodyPr>
          <a:lstStyle/>
          <a:p>
            <a:pPr>
              <a:lnSpc>
                <a:spcPct val="150000"/>
              </a:lnSpc>
            </a:pPr>
            <a:r>
              <a:rPr lang="en-US" sz="2400" b="1">
                <a:solidFill>
                  <a:srgbClr val="1F3864"/>
                </a:solidFill>
                <a:latin typeface="Arial"/>
                <a:cs typeface="Arial"/>
              </a:rPr>
              <a:t>Dr. Diana Carter</a:t>
            </a:r>
            <a:r>
              <a:rPr lang="en-US" sz="2400">
                <a:solidFill>
                  <a:srgbClr val="1F3864"/>
                </a:solidFill>
                <a:latin typeface="Arial"/>
                <a:cs typeface="Arial"/>
              </a:rPr>
              <a:t>, Associate Dean, Undergraduate Studies in the Faculty of Creative and Critical Studies</a:t>
            </a:r>
          </a:p>
          <a:p>
            <a:pPr>
              <a:lnSpc>
                <a:spcPct val="150000"/>
              </a:lnSpc>
            </a:pPr>
            <a:r>
              <a:rPr lang="en-US" sz="2400" b="1">
                <a:solidFill>
                  <a:srgbClr val="1F3864"/>
                </a:solidFill>
                <a:latin typeface="Arial"/>
                <a:cs typeface="Arial"/>
              </a:rPr>
              <a:t>Dr. Jenny Phelps</a:t>
            </a:r>
            <a:r>
              <a:rPr lang="en-US" sz="2400">
                <a:solidFill>
                  <a:srgbClr val="1F3864"/>
                </a:solidFill>
                <a:latin typeface="Arial"/>
                <a:cs typeface="Arial"/>
              </a:rPr>
              <a:t>, Assistant Vice Provost, Graduate and Postdoctoral Strategic Academic Initiatives</a:t>
            </a:r>
          </a:p>
          <a:p>
            <a:pPr>
              <a:lnSpc>
                <a:spcPct val="150000"/>
              </a:lnSpc>
            </a:pPr>
            <a:r>
              <a:rPr lang="en-US" sz="2400" b="1">
                <a:solidFill>
                  <a:srgbClr val="1F3864"/>
                </a:solidFill>
                <a:latin typeface="Arial"/>
                <a:cs typeface="Arial"/>
              </a:rPr>
              <a:t>Dr. James Charbonneau</a:t>
            </a:r>
            <a:r>
              <a:rPr lang="en-US" sz="2400">
                <a:solidFill>
                  <a:srgbClr val="1F3864"/>
                </a:solidFill>
                <a:latin typeface="Arial"/>
                <a:cs typeface="Arial"/>
              </a:rPr>
              <a:t>, Associate Dean, Students, Faculty of Science</a:t>
            </a:r>
            <a:endParaRPr lang="en-US" sz="2400">
              <a:solidFill>
                <a:srgbClr val="1F3864"/>
              </a:solidFill>
              <a:latin typeface="Arial" panose="020B0604020202020204" pitchFamily="34" charset="0"/>
              <a:cs typeface="Arial" panose="020B0604020202020204" pitchFamily="34" charset="0"/>
            </a:endParaRPr>
          </a:p>
          <a:p>
            <a:pPr marL="0" indent="0">
              <a:lnSpc>
                <a:spcPct val="150000"/>
              </a:lnSpc>
              <a:buNone/>
            </a:pPr>
            <a:r>
              <a:rPr lang="en-US" sz="2400">
                <a:solidFill>
                  <a:srgbClr val="1F3864"/>
                </a:solidFill>
                <a:latin typeface="Arial"/>
                <a:cs typeface="Arial"/>
              </a:rPr>
              <a:t>Academic Sponsors provide critical representation from the University's academic community and work with other program sponsors to provide key guidance for the program. Visit our </a:t>
            </a:r>
            <a:r>
              <a:rPr lang="en-US" sz="2400">
                <a:solidFill>
                  <a:srgbClr val="1F3864"/>
                </a:solidFill>
                <a:latin typeface="Arial"/>
                <a:cs typeface="Arial"/>
                <a:hlinkClick r:id="rId4"/>
              </a:rPr>
              <a:t>Governance page</a:t>
            </a:r>
            <a:r>
              <a:rPr lang="en-US" sz="2400">
                <a:solidFill>
                  <a:srgbClr val="1F3864"/>
                </a:solidFill>
                <a:latin typeface="Arial"/>
                <a:cs typeface="Arial"/>
              </a:rPr>
              <a:t> to learn more. </a:t>
            </a:r>
            <a:endParaRPr lang="en-US" sz="1100">
              <a:solidFill>
                <a:srgbClr val="1F3864"/>
              </a:solidFill>
              <a:latin typeface="Arial"/>
              <a:cs typeface="Arial"/>
            </a:endParaRPr>
          </a:p>
          <a:p>
            <a:pPr>
              <a:lnSpc>
                <a:spcPct val="150000"/>
              </a:lnSpc>
            </a:pPr>
            <a:endParaRPr lang="en-US">
              <a:cs typeface="Calibri" panose="020F0502020204030204"/>
            </a:endParaRPr>
          </a:p>
        </p:txBody>
      </p:sp>
    </p:spTree>
    <p:extLst>
      <p:ext uri="{BB962C8B-B14F-4D97-AF65-F5344CB8AC3E}">
        <p14:creationId xmlns:p14="http://schemas.microsoft.com/office/powerpoint/2010/main" val="161351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Text&#10;&#10;Description automatically generated">
            <a:extLst>
              <a:ext uri="{FF2B5EF4-FFF2-40B4-BE49-F238E27FC236}">
                <a16:creationId xmlns:a16="http://schemas.microsoft.com/office/drawing/2014/main" id="{D0C3EEB0-1062-C5DF-2F78-8A083CEDA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568" y="143293"/>
            <a:ext cx="3085599" cy="46319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89B0F9E4-2236-4E60-5B1D-BE0719CDFA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3" name="Text Placeholder 3"/>
          <p:cNvSpPr txBox="1">
            <a:spLocks/>
          </p:cNvSpPr>
          <p:nvPr/>
        </p:nvSpPr>
        <p:spPr>
          <a:xfrm>
            <a:off x="385185" y="975941"/>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dirty="0">
                <a:solidFill>
                  <a:srgbClr val="003399">
                    <a:lumMod val="75000"/>
                  </a:srgbClr>
                </a:solidFill>
              </a:rPr>
              <a:t>JANUARY KEY MESSAGES:</a:t>
            </a:r>
            <a:endParaRPr kumimoji="0" lang="en-US" sz="2600" b="1" i="0" u="none" strike="noStrike" kern="1200" cap="none" spc="0" normalizeH="0" baseline="0" noProof="0" dirty="0">
              <a:ln>
                <a:noFill/>
              </a:ln>
              <a:solidFill>
                <a:srgbClr val="003399">
                  <a:lumMod val="75000"/>
                </a:srgbClr>
              </a:solidFill>
              <a:effectLst/>
              <a:uLnTx/>
              <a:uFillTx/>
              <a:latin typeface="Arial" panose="020B0604020202020204" pitchFamily="34" charset="0"/>
              <a:ea typeface="+mn-ea"/>
              <a:cs typeface="Arial" panose="020B0604020202020204" pitchFamily="34" charset="0"/>
            </a:endParaRPr>
          </a:p>
        </p:txBody>
      </p:sp>
      <p:sp>
        <p:nvSpPr>
          <p:cNvPr id="18" name="Rectangle: Rounded Corners 17">
            <a:extLst>
              <a:ext uri="{FF2B5EF4-FFF2-40B4-BE49-F238E27FC236}">
                <a16:creationId xmlns:a16="http://schemas.microsoft.com/office/drawing/2014/main" id="{AD44235D-BF10-4161-A065-706AD4DE29A8}"/>
              </a:ext>
            </a:extLst>
          </p:cNvPr>
          <p:cNvSpPr/>
          <p:nvPr/>
        </p:nvSpPr>
        <p:spPr>
          <a:xfrm>
            <a:off x="5959629" y="1677882"/>
            <a:ext cx="5611317" cy="2070409"/>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sp>
        <p:nvSpPr>
          <p:cNvPr id="19" name="Rectangle: Rounded Corners 18">
            <a:extLst>
              <a:ext uri="{FF2B5EF4-FFF2-40B4-BE49-F238E27FC236}">
                <a16:creationId xmlns:a16="http://schemas.microsoft.com/office/drawing/2014/main" id="{1E8D19BA-2064-46B3-A072-9204F5A4E555}"/>
              </a:ext>
            </a:extLst>
          </p:cNvPr>
          <p:cNvSpPr/>
          <p:nvPr/>
        </p:nvSpPr>
        <p:spPr>
          <a:xfrm>
            <a:off x="385185" y="1715054"/>
            <a:ext cx="5349562" cy="2070409"/>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88FA46C-44C8-4922-9761-7DFABDA1E905}"/>
              </a:ext>
            </a:extLst>
          </p:cNvPr>
          <p:cNvSpPr/>
          <p:nvPr/>
        </p:nvSpPr>
        <p:spPr>
          <a:xfrm>
            <a:off x="385185" y="4002483"/>
            <a:ext cx="5349562" cy="227802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25" name="TextBox 29">
            <a:extLst>
              <a:ext uri="{FF2B5EF4-FFF2-40B4-BE49-F238E27FC236}">
                <a16:creationId xmlns:a16="http://schemas.microsoft.com/office/drawing/2014/main" id="{1E6E1248-8E1B-4913-A4ED-78A50F919F03}"/>
              </a:ext>
            </a:extLst>
          </p:cNvPr>
          <p:cNvSpPr txBox="1"/>
          <p:nvPr/>
        </p:nvSpPr>
        <p:spPr>
          <a:xfrm>
            <a:off x="1606514" y="1764663"/>
            <a:ext cx="406218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b="1" dirty="0">
                <a:solidFill>
                  <a:srgbClr val="002060"/>
                </a:solidFill>
                <a:latin typeface="Arial"/>
                <a:cs typeface="Arial"/>
              </a:rPr>
              <a:t>Community Support Team</a:t>
            </a:r>
            <a:endParaRPr lang="en-US" sz="18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endParaRPr lang="en-US" sz="1200" b="0" i="0" u="none" strike="noStrike" kern="1200" cap="none" spc="0" normalizeH="0" baseline="0" noProof="0" dirty="0">
              <a:ln>
                <a:noFill/>
              </a:ln>
              <a:solidFill>
                <a:srgbClr val="002060"/>
              </a:solidFill>
              <a:effectLst/>
              <a:highlight>
                <a:srgbClr val="FFFF00"/>
              </a:highlight>
              <a:uLnTx/>
              <a:uFillTx/>
              <a:latin typeface="Arial"/>
              <a:cs typeface="Arial"/>
            </a:endParaRPr>
          </a:p>
        </p:txBody>
      </p:sp>
      <p:pic>
        <p:nvPicPr>
          <p:cNvPr id="7" name="Picture 6">
            <a:extLst>
              <a:ext uri="{FF2B5EF4-FFF2-40B4-BE49-F238E27FC236}">
                <a16:creationId xmlns:a16="http://schemas.microsoft.com/office/drawing/2014/main" id="{6F8AC376-6902-4026-8B66-7B4A2B5A69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653" y="4330705"/>
            <a:ext cx="1121231" cy="1093059"/>
          </a:xfrm>
          <a:prstGeom prst="rect">
            <a:avLst/>
          </a:prstGeom>
        </p:spPr>
      </p:pic>
      <p:sp>
        <p:nvSpPr>
          <p:cNvPr id="28" name="TextBox 29">
            <a:extLst>
              <a:ext uri="{FF2B5EF4-FFF2-40B4-BE49-F238E27FC236}">
                <a16:creationId xmlns:a16="http://schemas.microsoft.com/office/drawing/2014/main" id="{9CBDB5B5-8B9B-4E90-9C9F-A203082314E9}"/>
              </a:ext>
            </a:extLst>
          </p:cNvPr>
          <p:cNvSpPr txBox="1"/>
          <p:nvPr/>
        </p:nvSpPr>
        <p:spPr>
          <a:xfrm>
            <a:off x="1605496" y="4182121"/>
            <a:ext cx="4108034" cy="19620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2060"/>
                </a:solidFill>
                <a:latin typeface="Arial"/>
                <a:cs typeface="Arial"/>
              </a:rPr>
              <a:t>Training</a:t>
            </a:r>
          </a:p>
          <a:p>
            <a:pPr marL="285750" indent="-285750">
              <a:buFont typeface="Arial" panose="020B0604020202020204" pitchFamily="34" charset="0"/>
              <a:buChar char="•"/>
              <a:defRPr/>
            </a:pPr>
            <a:r>
              <a:rPr lang="en-US" sz="1300" dirty="0">
                <a:solidFill>
                  <a:srgbClr val="002060"/>
                </a:solidFill>
                <a:latin typeface="Arial"/>
                <a:cs typeface="Arial"/>
              </a:rPr>
              <a:t>Our approach to training has been revised based on lessons learned from Launch 1.</a:t>
            </a:r>
          </a:p>
          <a:p>
            <a:pPr marL="285750" indent="-285750">
              <a:buFont typeface="Arial" panose="020B0604020202020204" pitchFamily="34" charset="0"/>
              <a:buChar char="•"/>
              <a:defRPr/>
            </a:pPr>
            <a:r>
              <a:rPr lang="en-US" sz="1300" dirty="0">
                <a:solidFill>
                  <a:srgbClr val="002060"/>
                </a:solidFill>
                <a:latin typeface="Arial"/>
                <a:cs typeface="Arial"/>
              </a:rPr>
              <a:t>Training will be rolled out in line with the academic cycle. </a:t>
            </a:r>
          </a:p>
          <a:p>
            <a:pPr marL="285750" indent="-285750">
              <a:buFont typeface="Arial" panose="020B0604020202020204" pitchFamily="34" charset="0"/>
              <a:buChar char="•"/>
              <a:defRPr/>
            </a:pPr>
            <a:r>
              <a:rPr lang="en-US" sz="1300" dirty="0">
                <a:solidFill>
                  <a:srgbClr val="002060"/>
                </a:solidFill>
                <a:latin typeface="Arial"/>
                <a:cs typeface="Arial"/>
              </a:rPr>
              <a:t>Training timing will align with first business use of capabilities</a:t>
            </a:r>
          </a:p>
          <a:p>
            <a:pPr marL="285750" indent="-285750">
              <a:buFont typeface="Arial" panose="020B0604020202020204" pitchFamily="34" charset="0"/>
              <a:buChar char="•"/>
              <a:defRPr/>
            </a:pPr>
            <a:r>
              <a:rPr lang="en-US" sz="1300" dirty="0">
                <a:solidFill>
                  <a:srgbClr val="002060"/>
                </a:solidFill>
                <a:latin typeface="Arial"/>
                <a:cs typeface="Arial"/>
              </a:rPr>
              <a:t>Visit </a:t>
            </a:r>
            <a:r>
              <a:rPr lang="en-US" sz="1300" dirty="0">
                <a:solidFill>
                  <a:srgbClr val="002060"/>
                </a:solidFill>
                <a:latin typeface="Arial"/>
                <a:cs typeface="Arial"/>
                <a:hlinkClick r:id="rId6"/>
              </a:rPr>
              <a:t>Training webpage</a:t>
            </a:r>
            <a:r>
              <a:rPr lang="en-US" sz="1300" dirty="0">
                <a:solidFill>
                  <a:srgbClr val="002060"/>
                </a:solidFill>
                <a:latin typeface="Arial"/>
                <a:cs typeface="Arial"/>
              </a:rPr>
              <a:t> for more info. </a:t>
            </a:r>
          </a:p>
          <a:p>
            <a:pPr marL="285750" lvl="0" indent="-285750">
              <a:buFont typeface="Arial" panose="020B0604020202020204" pitchFamily="34" charset="0"/>
              <a:buChar char="•"/>
              <a:defRPr/>
            </a:pPr>
            <a:endParaRPr lang="en-US" sz="1250" b="0" i="0" u="none" strike="noStrike" kern="1200" cap="none" spc="0" normalizeH="0" baseline="0" noProof="0" dirty="0">
              <a:ln>
                <a:noFill/>
              </a:ln>
              <a:solidFill>
                <a:srgbClr val="002060"/>
              </a:solidFill>
              <a:effectLst/>
              <a:uLnTx/>
              <a:uFillTx/>
              <a:latin typeface="Arial"/>
              <a:cs typeface="Arial"/>
            </a:endParaRPr>
          </a:p>
        </p:txBody>
      </p:sp>
      <p:pic>
        <p:nvPicPr>
          <p:cNvPr id="29" name="Picture 28">
            <a:extLst>
              <a:ext uri="{FF2B5EF4-FFF2-40B4-BE49-F238E27FC236}">
                <a16:creationId xmlns:a16="http://schemas.microsoft.com/office/drawing/2014/main" id="{DEE65322-54E1-4C3A-B510-C487662F4F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848" y="2038564"/>
            <a:ext cx="952500" cy="952500"/>
          </a:xfrm>
          <a:prstGeom prst="rect">
            <a:avLst/>
          </a:prstGeom>
        </p:spPr>
      </p:pic>
      <p:sp>
        <p:nvSpPr>
          <p:cNvPr id="31" name="Rectangle: Rounded Corners 30">
            <a:extLst>
              <a:ext uri="{FF2B5EF4-FFF2-40B4-BE49-F238E27FC236}">
                <a16:creationId xmlns:a16="http://schemas.microsoft.com/office/drawing/2014/main" id="{B330A561-57AB-4983-AA3E-2510F01F3C14}"/>
              </a:ext>
            </a:extLst>
          </p:cNvPr>
          <p:cNvSpPr/>
          <p:nvPr/>
        </p:nvSpPr>
        <p:spPr>
          <a:xfrm>
            <a:off x="6221384" y="4002483"/>
            <a:ext cx="5349562" cy="2278024"/>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32" name="TextBox 29">
            <a:extLst>
              <a:ext uri="{FF2B5EF4-FFF2-40B4-BE49-F238E27FC236}">
                <a16:creationId xmlns:a16="http://schemas.microsoft.com/office/drawing/2014/main" id="{46177ED6-4A9A-4512-BB55-2459A0667674}"/>
              </a:ext>
            </a:extLst>
          </p:cNvPr>
          <p:cNvSpPr txBox="1"/>
          <p:nvPr/>
        </p:nvSpPr>
        <p:spPr>
          <a:xfrm>
            <a:off x="7682160" y="4330705"/>
            <a:ext cx="4062187"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Arial"/>
              </a:rPr>
              <a:t>Resources </a:t>
            </a:r>
            <a:r>
              <a:rPr lang="en-US" b="1" dirty="0">
                <a:solidFill>
                  <a:srgbClr val="002060"/>
                </a:solidFill>
                <a:latin typeface="Arial"/>
                <a:cs typeface="Arial"/>
              </a:rPr>
              <a:t>&amp; Additional Items</a:t>
            </a:r>
            <a:endParaRPr kumimoji="0" lang="en-US" sz="1800" b="1" i="0" u="none" strike="noStrike" kern="1200" cap="none" spc="0" normalizeH="0" baseline="0" noProof="0" dirty="0">
              <a:ln>
                <a:noFill/>
              </a:ln>
              <a:solidFill>
                <a:srgbClr val="002060"/>
              </a:solidFill>
              <a:effectLst/>
              <a:uLnTx/>
              <a:uFillTx/>
              <a:latin typeface="Arial"/>
              <a:cs typeface="Arial"/>
            </a:endParaRPr>
          </a:p>
          <a:p>
            <a:pPr marL="285750" indent="-285750">
              <a:buFont typeface="Arial" panose="020B0604020202020204" pitchFamily="34" charset="0"/>
              <a:buChar char="•"/>
              <a:defRPr/>
            </a:pPr>
            <a:r>
              <a:rPr lang="en-US" sz="1300" dirty="0">
                <a:solidFill>
                  <a:srgbClr val="1F3864"/>
                </a:solidFill>
                <a:latin typeface="Arial"/>
                <a:cs typeface="Arial"/>
              </a:rPr>
              <a:t>Learn more about Launch 1 </a:t>
            </a:r>
            <a:r>
              <a:rPr lang="en-US" sz="1300" dirty="0">
                <a:solidFill>
                  <a:srgbClr val="1F3864"/>
                </a:solidFill>
                <a:latin typeface="Arial"/>
                <a:cs typeface="Arial"/>
                <a:hlinkClick r:id="rId8"/>
              </a:rPr>
              <a:t>here</a:t>
            </a:r>
            <a:r>
              <a:rPr lang="en-US" sz="1300" dirty="0">
                <a:solidFill>
                  <a:srgbClr val="1F3864"/>
                </a:solidFill>
                <a:latin typeface="Arial"/>
                <a:cs typeface="Arial"/>
              </a:rPr>
              <a:t>.</a:t>
            </a:r>
          </a:p>
          <a:p>
            <a:pPr marL="285750" indent="-285750">
              <a:buFont typeface="Arial" panose="020B0604020202020204" pitchFamily="34" charset="0"/>
              <a:buChar char="•"/>
              <a:defRPr/>
            </a:pPr>
            <a:r>
              <a:rPr lang="en-US" sz="1300" dirty="0">
                <a:solidFill>
                  <a:srgbClr val="1F3864"/>
                </a:solidFill>
                <a:latin typeface="Arial"/>
                <a:cs typeface="Arial"/>
              </a:rPr>
              <a:t>Launch 2 will take place on February 26, 2024</a:t>
            </a:r>
            <a:endParaRPr lang="en-US" sz="1300" dirty="0">
              <a:solidFill>
                <a:srgbClr val="1F386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defRPr/>
            </a:pPr>
            <a:r>
              <a:rPr lang="en-US" sz="1300" dirty="0">
                <a:solidFill>
                  <a:srgbClr val="1F3864"/>
                </a:solidFill>
                <a:latin typeface="Arial"/>
                <a:cs typeface="Arial"/>
              </a:rPr>
              <a:t>Students will not access Workday Student until May 6, 2024</a:t>
            </a:r>
          </a:p>
          <a:p>
            <a:pPr marL="285750" lvl="0" indent="-285750">
              <a:buFont typeface="Arial" panose="020B0604020202020204" pitchFamily="34" charset="0"/>
              <a:buChar char="•"/>
              <a:defRPr/>
            </a:pPr>
            <a:r>
              <a:rPr lang="en-US" sz="1300" dirty="0">
                <a:solidFill>
                  <a:srgbClr val="1F3864"/>
                </a:solidFill>
                <a:latin typeface="Arial"/>
                <a:cs typeface="Arial"/>
              </a:rPr>
              <a:t>Read the recent blogs on the </a:t>
            </a:r>
            <a:r>
              <a:rPr lang="en-US" sz="1300" dirty="0">
                <a:solidFill>
                  <a:srgbClr val="1F3864"/>
                </a:solidFill>
                <a:latin typeface="Arial"/>
                <a:cs typeface="Arial"/>
                <a:hlinkClick r:id="rId9"/>
              </a:rPr>
              <a:t>IRP Student website.</a:t>
            </a:r>
            <a:endParaRPr lang="en-US" sz="1300" dirty="0">
              <a:solidFill>
                <a:srgbClr val="1F3864"/>
              </a:solidFill>
              <a:latin typeface="Arial"/>
              <a:cs typeface="Arial"/>
            </a:endParaRPr>
          </a:p>
          <a:p>
            <a:pPr marL="285750" indent="-285750">
              <a:buFont typeface="Arial" panose="020B0604020202020204" pitchFamily="34" charset="0"/>
              <a:buChar char="•"/>
              <a:defRPr/>
            </a:pPr>
            <a:endParaRPr lang="en-US" sz="1400"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41ABE2E-EF22-7AEB-CD7E-E956B8D2AB5E}"/>
              </a:ext>
            </a:extLst>
          </p:cNvPr>
          <p:cNvSpPr txBox="1"/>
          <p:nvPr/>
        </p:nvSpPr>
        <p:spPr>
          <a:xfrm>
            <a:off x="7228524" y="1795674"/>
            <a:ext cx="4191762" cy="17697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2060"/>
                </a:solidFill>
                <a:latin typeface="Arial"/>
                <a:cs typeface="Arial"/>
              </a:rPr>
              <a:t>Hypercare/Support </a:t>
            </a:r>
          </a:p>
          <a:p>
            <a:pPr marL="171450" indent="-171450">
              <a:buFont typeface="Arial"/>
              <a:buChar char="•"/>
            </a:pPr>
            <a:r>
              <a:rPr lang="en-US" sz="1300" dirty="0">
                <a:solidFill>
                  <a:srgbClr val="002045"/>
                </a:solidFill>
                <a:ea typeface="+mn-lt"/>
                <a:cs typeface="+mn-lt"/>
              </a:rPr>
              <a:t>In preparation for Launch 2, the Hypercare Coordination Centre (HCC) has implemented Launch 1 lessons learned to support the transition to Workday Student for faculty and staff. </a:t>
            </a:r>
          </a:p>
          <a:p>
            <a:pPr marL="171450" indent="-171450">
              <a:buFont typeface="Arial"/>
              <a:buChar char="•"/>
            </a:pPr>
            <a:r>
              <a:rPr lang="en-US" sz="1300" dirty="0">
                <a:solidFill>
                  <a:srgbClr val="000000"/>
                </a:solidFill>
                <a:latin typeface="Calibri" panose="020F0502020204030204" pitchFamily="34" charset="0"/>
              </a:rPr>
              <a:t>Beginning on February 26, 2024, new and current Workday users requiring technical support should submit a support request via the </a:t>
            </a:r>
            <a:r>
              <a:rPr lang="en-US" sz="1300" u="sng" dirty="0">
                <a:solidFill>
                  <a:srgbClr val="0000FF"/>
                </a:solidFill>
                <a:latin typeface="Calibri" panose="020F0502020204030204" pitchFamily="34" charset="0"/>
                <a:hlinkClick r:id="rId10">
                  <a:extLst>
                    <a:ext uri="{A12FA001-AC4F-418D-AE19-62706E023703}">
                      <ahyp:hlinkClr xmlns:ahyp="http://schemas.microsoft.com/office/drawing/2018/hyperlinkcolor" val="tx"/>
                    </a:ext>
                  </a:extLst>
                </a:hlinkClick>
              </a:rPr>
              <a:t>UBC Self-Service portal</a:t>
            </a:r>
            <a:r>
              <a:rPr lang="en-US" sz="1300" dirty="0">
                <a:solidFill>
                  <a:srgbClr val="000000"/>
                </a:solidFill>
                <a:latin typeface="Calibri" panose="020F0502020204030204" pitchFamily="34" charset="0"/>
              </a:rPr>
              <a:t>. </a:t>
            </a:r>
          </a:p>
        </p:txBody>
      </p:sp>
      <p:sp>
        <p:nvSpPr>
          <p:cNvPr id="4" name="TextBox 3">
            <a:extLst>
              <a:ext uri="{FF2B5EF4-FFF2-40B4-BE49-F238E27FC236}">
                <a16:creationId xmlns:a16="http://schemas.microsoft.com/office/drawing/2014/main" id="{AE8F4F59-874E-E401-A830-8B210539B96A}"/>
              </a:ext>
            </a:extLst>
          </p:cNvPr>
          <p:cNvSpPr txBox="1"/>
          <p:nvPr/>
        </p:nvSpPr>
        <p:spPr>
          <a:xfrm>
            <a:off x="1472888" y="2063647"/>
            <a:ext cx="4193457"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300" dirty="0">
                <a:solidFill>
                  <a:srgbClr val="002060"/>
                </a:solidFill>
                <a:latin typeface="Arial"/>
                <a:ea typeface="+mn-lt"/>
                <a:cs typeface="Arial"/>
              </a:rPr>
              <a:t>Change Bundles and Reference Sheets shared across in Transition Network in support of Faculty and Unit preparedness.</a:t>
            </a:r>
            <a:endParaRPr lang="en-US" sz="1300" dirty="0">
              <a:latin typeface="Calibri"/>
              <a:cs typeface="Calibri"/>
            </a:endParaRPr>
          </a:p>
          <a:p>
            <a:pPr marL="285750" indent="-285750">
              <a:buFontTx/>
              <a:buChar char="•"/>
            </a:pPr>
            <a:r>
              <a:rPr lang="en-US" sz="1300" dirty="0">
                <a:solidFill>
                  <a:srgbClr val="002060"/>
                </a:solidFill>
                <a:latin typeface="Arial"/>
                <a:ea typeface="+mn-lt"/>
                <a:cs typeface="Arial"/>
              </a:rPr>
              <a:t>Draft Training Plans shared with the Transition Network for review, feedback for final input to Training Plans.</a:t>
            </a:r>
            <a:endParaRPr lang="en-US" sz="1300" dirty="0"/>
          </a:p>
          <a:p>
            <a:pPr marL="285750" indent="-285750">
              <a:buFontTx/>
              <a:buChar char="•"/>
            </a:pPr>
            <a:r>
              <a:rPr lang="en-US" sz="1300" dirty="0">
                <a:solidFill>
                  <a:srgbClr val="002060"/>
                </a:solidFill>
                <a:latin typeface="Arial"/>
                <a:ea typeface="+mn-lt"/>
                <a:cs typeface="Arial"/>
              </a:rPr>
              <a:t>Student UX results shared across the Transition Network .</a:t>
            </a:r>
            <a:endParaRPr lang="en-US" sz="1300" dirty="0"/>
          </a:p>
          <a:p>
            <a:pPr marL="285750" indent="-285750">
              <a:buChar char="•"/>
            </a:pPr>
            <a:endParaRPr lang="en-US" sz="1200" dirty="0">
              <a:solidFill>
                <a:srgbClr val="002060"/>
              </a:solidFill>
              <a:latin typeface="Arial"/>
              <a:cs typeface="Arial"/>
            </a:endParaRPr>
          </a:p>
          <a:p>
            <a:pPr marL="285750" indent="-285750">
              <a:buChar char="•"/>
            </a:pPr>
            <a:endParaRPr lang="en-US" sz="1200" dirty="0">
              <a:solidFill>
                <a:srgbClr val="002060"/>
              </a:solidFill>
              <a:latin typeface="Arial"/>
              <a:cs typeface="Arial"/>
            </a:endParaRPr>
          </a:p>
          <a:p>
            <a:pPr marL="285750" indent="-285750">
              <a:buChar char="•"/>
            </a:pPr>
            <a:endParaRPr lang="en-US" sz="1200" dirty="0">
              <a:solidFill>
                <a:srgbClr val="002060"/>
              </a:solidFill>
              <a:latin typeface="Arial"/>
              <a:cs typeface="Arial"/>
            </a:endParaRPr>
          </a:p>
        </p:txBody>
      </p:sp>
      <p:pic>
        <p:nvPicPr>
          <p:cNvPr id="6" name="Picture 5" descr="A blue and white logo&#10;&#10;Description automatically generated">
            <a:extLst>
              <a:ext uri="{FF2B5EF4-FFF2-40B4-BE49-F238E27FC236}">
                <a16:creationId xmlns:a16="http://schemas.microsoft.com/office/drawing/2014/main" id="{4240CA62-527B-E895-7655-041CE4C4A94D}"/>
              </a:ext>
            </a:extLst>
          </p:cNvPr>
          <p:cNvPicPr>
            <a:picLocks noChangeAspect="1"/>
          </p:cNvPicPr>
          <p:nvPr/>
        </p:nvPicPr>
        <p:blipFill>
          <a:blip r:embed="rId11"/>
          <a:stretch>
            <a:fillRect/>
          </a:stretch>
        </p:blipFill>
        <p:spPr>
          <a:xfrm>
            <a:off x="6008384" y="1798541"/>
            <a:ext cx="1255184" cy="1236251"/>
          </a:xfrm>
          <a:prstGeom prst="rect">
            <a:avLst/>
          </a:prstGeom>
        </p:spPr>
      </p:pic>
      <p:pic>
        <p:nvPicPr>
          <p:cNvPr id="8" name="Picture 7" descr="A blue and white paper plane with a speech bubble&#10;&#10;Description automatically generated">
            <a:extLst>
              <a:ext uri="{FF2B5EF4-FFF2-40B4-BE49-F238E27FC236}">
                <a16:creationId xmlns:a16="http://schemas.microsoft.com/office/drawing/2014/main" id="{FB3C8825-D2BB-A339-5A7E-E3F21AD33CE4}"/>
              </a:ext>
            </a:extLst>
          </p:cNvPr>
          <p:cNvPicPr>
            <a:picLocks noChangeAspect="1"/>
          </p:cNvPicPr>
          <p:nvPr/>
        </p:nvPicPr>
        <p:blipFill>
          <a:blip r:embed="rId12"/>
          <a:stretch>
            <a:fillRect/>
          </a:stretch>
        </p:blipFill>
        <p:spPr>
          <a:xfrm>
            <a:off x="6247979" y="4406683"/>
            <a:ext cx="1246364" cy="1226962"/>
          </a:xfrm>
          <a:prstGeom prst="rect">
            <a:avLst/>
          </a:prstGeom>
        </p:spPr>
      </p:pic>
    </p:spTree>
    <p:extLst>
      <p:ext uri="{BB962C8B-B14F-4D97-AF65-F5344CB8AC3E}">
        <p14:creationId xmlns:p14="http://schemas.microsoft.com/office/powerpoint/2010/main" val="1564652291"/>
      </p:ext>
    </p:extLst>
  </p:cSld>
  <p:clrMapOvr>
    <a:masterClrMapping/>
  </p:clrMapOvr>
  <p:extLst>
    <p:ext uri="{6950BFC3-D8DA-4A85-94F7-54DA5524770B}">
      <p188:commentRel xmlns="" xmlns:p188="http://schemas.microsoft.com/office/powerpoint/2018/8/main" r:id="rId15"/>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71ED0C2C-9965-4012-9629-7C32B0150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 y="-27193"/>
            <a:ext cx="12277343" cy="691238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6AED715-E33E-4BDA-BE75-E64C1BE01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568" y="140193"/>
            <a:ext cx="3085599" cy="463196"/>
          </a:xfrm>
          <a:prstGeom prst="rect">
            <a:avLst/>
          </a:prstGeom>
        </p:spPr>
      </p:pic>
      <p:sp>
        <p:nvSpPr>
          <p:cNvPr id="6" name="Text Placeholder 3">
            <a:extLst>
              <a:ext uri="{FF2B5EF4-FFF2-40B4-BE49-F238E27FC236}">
                <a16:creationId xmlns:a16="http://schemas.microsoft.com/office/drawing/2014/main" id="{4BC3DDD1-A744-44ED-BF60-9EF6F730A01B}"/>
              </a:ext>
            </a:extLst>
          </p:cNvPr>
          <p:cNvSpPr txBox="1">
            <a:spLocks/>
          </p:cNvSpPr>
          <p:nvPr/>
        </p:nvSpPr>
        <p:spPr>
          <a:xfrm>
            <a:off x="360336" y="835346"/>
            <a:ext cx="10817225" cy="368300"/>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3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600" dirty="0">
                <a:solidFill>
                  <a:srgbClr val="002673"/>
                </a:solidFill>
                <a:latin typeface="Arial"/>
                <a:cs typeface="Arial"/>
              </a:rPr>
              <a:t>Launch 2 of Workday Student Begins on February 26</a:t>
            </a:r>
            <a:endParaRPr lang="en-US" dirty="0"/>
          </a:p>
          <a:p>
            <a:pPr>
              <a:defRPr/>
            </a:pPr>
            <a:endParaRPr lang="en-US" sz="2600" dirty="0">
              <a:solidFill>
                <a:srgbClr val="003399"/>
              </a:solidFill>
            </a:endParaRPr>
          </a:p>
        </p:txBody>
      </p:sp>
      <p:graphicFrame>
        <p:nvGraphicFramePr>
          <p:cNvPr id="12" name="Content Placeholder 11">
            <a:extLst>
              <a:ext uri="{FF2B5EF4-FFF2-40B4-BE49-F238E27FC236}">
                <a16:creationId xmlns:a16="http://schemas.microsoft.com/office/drawing/2014/main" id="{A862936D-8BD1-B114-B1A4-8BFAE48E0544}"/>
              </a:ext>
            </a:extLst>
          </p:cNvPr>
          <p:cNvGraphicFramePr>
            <a:graphicFrameLocks noGrp="1"/>
          </p:cNvGraphicFramePr>
          <p:nvPr>
            <p:ph idx="1"/>
            <p:extLst/>
          </p:nvPr>
        </p:nvGraphicFramePr>
        <p:xfrm>
          <a:off x="788504" y="1428060"/>
          <a:ext cx="10515600" cy="51257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3041082030"/>
                    </a:ext>
                  </a:extLst>
                </a:gridCol>
                <a:gridCol w="3505200">
                  <a:extLst>
                    <a:ext uri="{9D8B030D-6E8A-4147-A177-3AD203B41FA5}">
                      <a16:colId xmlns:a16="http://schemas.microsoft.com/office/drawing/2014/main" val="2085594507"/>
                    </a:ext>
                  </a:extLst>
                </a:gridCol>
                <a:gridCol w="3505200">
                  <a:extLst>
                    <a:ext uri="{9D8B030D-6E8A-4147-A177-3AD203B41FA5}">
                      <a16:colId xmlns:a16="http://schemas.microsoft.com/office/drawing/2014/main" val="3965313734"/>
                    </a:ext>
                  </a:extLst>
                </a:gridCol>
              </a:tblGrid>
              <a:tr h="370840">
                <a:tc>
                  <a:txBody>
                    <a:bodyPr/>
                    <a:lstStyle/>
                    <a:p>
                      <a:r>
                        <a:rPr lang="en-US" sz="1600" dirty="0"/>
                        <a:t>Date</a:t>
                      </a:r>
                    </a:p>
                  </a:txBody>
                  <a:tcPr/>
                </a:tc>
                <a:tc>
                  <a:txBody>
                    <a:bodyPr/>
                    <a:lstStyle/>
                    <a:p>
                      <a:r>
                        <a:rPr lang="en-US" sz="1600" dirty="0"/>
                        <a:t>Title</a:t>
                      </a:r>
                    </a:p>
                  </a:txBody>
                  <a:tcPr/>
                </a:tc>
                <a:tc>
                  <a:txBody>
                    <a:bodyPr/>
                    <a:lstStyle/>
                    <a:p>
                      <a:r>
                        <a:rPr lang="en-US" sz="1600" dirty="0"/>
                        <a:t>Description</a:t>
                      </a:r>
                    </a:p>
                  </a:txBody>
                  <a:tcPr/>
                </a:tc>
                <a:extLst>
                  <a:ext uri="{0D108BD9-81ED-4DB2-BD59-A6C34878D82A}">
                    <a16:rowId xmlns:a16="http://schemas.microsoft.com/office/drawing/2014/main" val="3802198579"/>
                  </a:ext>
                </a:extLst>
              </a:tr>
              <a:tr h="370840">
                <a:tc>
                  <a:txBody>
                    <a:bodyPr/>
                    <a:lstStyle/>
                    <a:p>
                      <a:pPr lvl="0">
                        <a:buNone/>
                      </a:pPr>
                      <a:r>
                        <a:rPr lang="en-US" sz="1600" b="1" i="0" u="none" strike="noStrike" baseline="0" noProof="0" dirty="0">
                          <a:solidFill>
                            <a:srgbClr val="1F3864"/>
                          </a:solidFill>
                          <a:latin typeface="Calibri"/>
                        </a:rPr>
                        <a:t>February 26, 2024</a:t>
                      </a:r>
                      <a:endParaRPr lang="en-US" sz="1600">
                        <a:solidFill>
                          <a:srgbClr val="1F3864"/>
                        </a:solidFill>
                      </a:endParaRPr>
                    </a:p>
                  </a:txBody>
                  <a:tcPr/>
                </a:tc>
                <a:tc>
                  <a:txBody>
                    <a:bodyPr/>
                    <a:lstStyle/>
                    <a:p>
                      <a:pPr lvl="0" algn="l">
                        <a:lnSpc>
                          <a:spcPct val="100000"/>
                        </a:lnSpc>
                        <a:spcBef>
                          <a:spcPts val="0"/>
                        </a:spcBef>
                        <a:spcAft>
                          <a:spcPts val="0"/>
                        </a:spcAft>
                        <a:buNone/>
                      </a:pPr>
                      <a:r>
                        <a:rPr lang="en-US" sz="1600" b="1" i="0" u="none" strike="noStrike" noProof="0" dirty="0">
                          <a:solidFill>
                            <a:srgbClr val="1F3864"/>
                          </a:solidFill>
                          <a:latin typeface="Calibri"/>
                        </a:rPr>
                        <a:t>Launch 2 Begins</a:t>
                      </a:r>
                      <a:endParaRPr lang="en-US" sz="1600">
                        <a:solidFill>
                          <a:srgbClr val="1F3864"/>
                        </a:solidFill>
                      </a:endParaRPr>
                    </a:p>
                  </a:txBody>
                  <a:tcPr/>
                </a:tc>
                <a:tc>
                  <a:txBody>
                    <a:bodyPr/>
                    <a:lstStyle/>
                    <a:p>
                      <a:pPr marL="0" lvl="0" indent="0" algn="l">
                        <a:lnSpc>
                          <a:spcPct val="100000"/>
                        </a:lnSpc>
                        <a:buNone/>
                      </a:pPr>
                      <a:r>
                        <a:rPr lang="en-US" sz="1600" b="0" i="0" u="none" strike="noStrike" baseline="0" noProof="0" dirty="0">
                          <a:solidFill>
                            <a:srgbClr val="1F3864"/>
                          </a:solidFill>
                          <a:latin typeface="Calibri"/>
                        </a:rPr>
                        <a:t>• Workday Student is LIVE</a:t>
                      </a:r>
                      <a:endParaRPr lang="en-US" sz="160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For majority of users, no action required until March 11, 2024.</a:t>
                      </a:r>
                      <a:endParaRPr lang="en-US" sz="160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L1 users will retain access to Workday Student L1 capabilities.</a:t>
                      </a:r>
                      <a:endParaRPr lang="en-US" sz="1600">
                        <a:solidFill>
                          <a:srgbClr val="1F3864"/>
                        </a:solidFill>
                      </a:endParaRPr>
                    </a:p>
                  </a:txBody>
                  <a:tcPr/>
                </a:tc>
                <a:extLst>
                  <a:ext uri="{0D108BD9-81ED-4DB2-BD59-A6C34878D82A}">
                    <a16:rowId xmlns:a16="http://schemas.microsoft.com/office/drawing/2014/main" val="3739672940"/>
                  </a:ext>
                </a:extLst>
              </a:tr>
              <a:tr h="370840">
                <a:tc>
                  <a:txBody>
                    <a:bodyPr/>
                    <a:lstStyle/>
                    <a:p>
                      <a:pPr lvl="0">
                        <a:buNone/>
                      </a:pPr>
                      <a:r>
                        <a:rPr lang="en-US" sz="1600" b="1" i="0" u="none" strike="noStrike" noProof="0" dirty="0">
                          <a:solidFill>
                            <a:srgbClr val="1F3864"/>
                          </a:solidFill>
                          <a:latin typeface="Calibri"/>
                        </a:rPr>
                        <a:t>February 23-March 10, 2024</a:t>
                      </a:r>
                      <a:endParaRPr lang="en-US" sz="1600">
                        <a:solidFill>
                          <a:srgbClr val="1F3864"/>
                        </a:solidFill>
                      </a:endParaRPr>
                    </a:p>
                  </a:txBody>
                  <a:tcPr/>
                </a:tc>
                <a:tc>
                  <a:txBody>
                    <a:bodyPr/>
                    <a:lstStyle/>
                    <a:p>
                      <a:pPr lvl="0" algn="l">
                        <a:lnSpc>
                          <a:spcPct val="100000"/>
                        </a:lnSpc>
                        <a:spcBef>
                          <a:spcPts val="0"/>
                        </a:spcBef>
                        <a:spcAft>
                          <a:spcPts val="0"/>
                        </a:spcAft>
                        <a:buNone/>
                      </a:pPr>
                      <a:r>
                        <a:rPr lang="en-US" sz="1600" b="1" i="0" u="none" strike="noStrike" noProof="0" dirty="0">
                          <a:solidFill>
                            <a:srgbClr val="1F3864"/>
                          </a:solidFill>
                          <a:latin typeface="Calibri"/>
                        </a:rPr>
                        <a:t>Data Catch-Up Period</a:t>
                      </a:r>
                      <a:endParaRPr lang="en-US" sz="1600">
                        <a:solidFill>
                          <a:srgbClr val="1F3864"/>
                        </a:solidFill>
                      </a:endParaRPr>
                    </a:p>
                  </a:txBody>
                  <a:tcPr/>
                </a:tc>
                <a:tc>
                  <a:txBody>
                    <a:bodyPr/>
                    <a:lstStyle/>
                    <a:p>
                      <a:pPr marL="0" lvl="0" indent="0" algn="l">
                        <a:lnSpc>
                          <a:spcPct val="100000"/>
                        </a:lnSpc>
                        <a:buNone/>
                      </a:pPr>
                      <a:r>
                        <a:rPr lang="en-US" sz="1600" b="0" i="0" u="none" strike="noStrike" baseline="0" noProof="0" dirty="0">
                          <a:solidFill>
                            <a:srgbClr val="1F3864"/>
                          </a:solidFill>
                          <a:latin typeface="Calibri"/>
                        </a:rPr>
                        <a:t>• Data from SIS being transferred to Workday Student.</a:t>
                      </a:r>
                      <a:endParaRPr lang="en-US" sz="160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For majority of users, no action required.</a:t>
                      </a:r>
                      <a:endParaRPr lang="en-US" sz="1600">
                        <a:solidFill>
                          <a:srgbClr val="1F3864"/>
                        </a:solidFill>
                      </a:endParaRPr>
                    </a:p>
                  </a:txBody>
                  <a:tcPr/>
                </a:tc>
                <a:extLst>
                  <a:ext uri="{0D108BD9-81ED-4DB2-BD59-A6C34878D82A}">
                    <a16:rowId xmlns:a16="http://schemas.microsoft.com/office/drawing/2014/main" val="3890654235"/>
                  </a:ext>
                </a:extLst>
              </a:tr>
              <a:tr h="370840">
                <a:tc>
                  <a:txBody>
                    <a:bodyPr/>
                    <a:lstStyle/>
                    <a:p>
                      <a:pPr lvl="0">
                        <a:buNone/>
                      </a:pPr>
                      <a:r>
                        <a:rPr lang="en-US" sz="1600" b="1" i="0" u="none" strike="noStrike" noProof="0" dirty="0">
                          <a:solidFill>
                            <a:srgbClr val="1F3864"/>
                          </a:solidFill>
                          <a:latin typeface="Calibri"/>
                        </a:rPr>
                        <a:t>March 11, 2024</a:t>
                      </a:r>
                      <a:endParaRPr lang="en-US" sz="1600">
                        <a:solidFill>
                          <a:srgbClr val="1F3864"/>
                        </a:solidFill>
                      </a:endParaRPr>
                    </a:p>
                  </a:txBody>
                  <a:tcPr/>
                </a:tc>
                <a:tc>
                  <a:txBody>
                    <a:bodyPr/>
                    <a:lstStyle/>
                    <a:p>
                      <a:pPr lvl="0" algn="l">
                        <a:lnSpc>
                          <a:spcPct val="100000"/>
                        </a:lnSpc>
                        <a:spcBef>
                          <a:spcPts val="0"/>
                        </a:spcBef>
                        <a:spcAft>
                          <a:spcPts val="0"/>
                        </a:spcAft>
                        <a:buNone/>
                      </a:pPr>
                      <a:r>
                        <a:rPr lang="en-US" sz="1600" b="1" i="0" u="none" strike="noStrike" noProof="0" dirty="0">
                          <a:solidFill>
                            <a:srgbClr val="1F3864"/>
                          </a:solidFill>
                          <a:latin typeface="Calibri"/>
                        </a:rPr>
                        <a:t>Workday Student Ready for All Staff and Faculty Users</a:t>
                      </a:r>
                      <a:endParaRPr lang="en-US" sz="1600">
                        <a:solidFill>
                          <a:srgbClr val="1F3864"/>
                        </a:solidFill>
                      </a:endParaRPr>
                    </a:p>
                  </a:txBody>
                  <a:tcPr/>
                </a:tc>
                <a:tc>
                  <a:txBody>
                    <a:bodyPr/>
                    <a:lstStyle/>
                    <a:p>
                      <a:pPr marL="0" lvl="0" indent="0" algn="l">
                        <a:lnSpc>
                          <a:spcPct val="100000"/>
                        </a:lnSpc>
                        <a:buNone/>
                      </a:pPr>
                      <a:r>
                        <a:rPr lang="en-US" sz="1600" b="0" i="0" u="none" strike="noStrike" baseline="0" noProof="0" dirty="0">
                          <a:solidFill>
                            <a:srgbClr val="1F3864"/>
                          </a:solidFill>
                          <a:latin typeface="Calibri"/>
                        </a:rPr>
                        <a:t>• All staff and faculty users can perform tasks in Workday Student based on their individual security roles.</a:t>
                      </a:r>
                      <a:endParaRPr lang="en-US" sz="160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Ecosystem Applications deployed.</a:t>
                      </a:r>
                      <a:endParaRPr lang="en-US" sz="160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L2 Training continues as planned.</a:t>
                      </a:r>
                      <a:endParaRPr lang="en-US" sz="1600">
                        <a:solidFill>
                          <a:srgbClr val="1F3864"/>
                        </a:solidFill>
                      </a:endParaRPr>
                    </a:p>
                  </a:txBody>
                  <a:tcPr/>
                </a:tc>
                <a:extLst>
                  <a:ext uri="{0D108BD9-81ED-4DB2-BD59-A6C34878D82A}">
                    <a16:rowId xmlns:a16="http://schemas.microsoft.com/office/drawing/2014/main" val="2291700965"/>
                  </a:ext>
                </a:extLst>
              </a:tr>
              <a:tr h="370840">
                <a:tc>
                  <a:txBody>
                    <a:bodyPr/>
                    <a:lstStyle/>
                    <a:p>
                      <a:pPr lvl="0">
                        <a:buNone/>
                      </a:pPr>
                      <a:r>
                        <a:rPr lang="en-US" sz="1600" b="1" i="0" u="none" strike="noStrike" noProof="0" dirty="0">
                          <a:solidFill>
                            <a:srgbClr val="1F3864"/>
                          </a:solidFill>
                          <a:latin typeface="Calibri"/>
                        </a:rPr>
                        <a:t>May 6, 2024</a:t>
                      </a:r>
                      <a:endParaRPr lang="en-US" sz="1600" b="1">
                        <a:solidFill>
                          <a:srgbClr val="1F3864"/>
                        </a:solidFill>
                      </a:endParaRPr>
                    </a:p>
                  </a:txBody>
                  <a:tcPr/>
                </a:tc>
                <a:tc>
                  <a:txBody>
                    <a:bodyPr/>
                    <a:lstStyle/>
                    <a:p>
                      <a:pPr lvl="0" algn="l">
                        <a:lnSpc>
                          <a:spcPct val="100000"/>
                        </a:lnSpc>
                        <a:spcBef>
                          <a:spcPts val="0"/>
                        </a:spcBef>
                        <a:spcAft>
                          <a:spcPts val="0"/>
                        </a:spcAft>
                        <a:buNone/>
                      </a:pPr>
                      <a:r>
                        <a:rPr lang="en-US" sz="1600" b="1" i="0" u="none" strike="noStrike" noProof="0" dirty="0">
                          <a:solidFill>
                            <a:srgbClr val="1F3864"/>
                          </a:solidFill>
                          <a:latin typeface="Calibri"/>
                        </a:rPr>
                        <a:t>Workday Student Ready for Student Users</a:t>
                      </a:r>
                      <a:endParaRPr lang="en-US" sz="1600">
                        <a:solidFill>
                          <a:srgbClr val="1F3864"/>
                        </a:solidFill>
                      </a:endParaRPr>
                    </a:p>
                  </a:txBody>
                  <a:tcPr/>
                </a:tc>
                <a:tc>
                  <a:txBody>
                    <a:bodyPr/>
                    <a:lstStyle/>
                    <a:p>
                      <a:pPr marL="0" lvl="0" indent="0" algn="l">
                        <a:lnSpc>
                          <a:spcPct val="100000"/>
                        </a:lnSpc>
                        <a:buNone/>
                      </a:pPr>
                      <a:r>
                        <a:rPr lang="en-US" sz="1600" b="0" i="0" u="none" strike="noStrike" baseline="0" noProof="0" dirty="0">
                          <a:solidFill>
                            <a:srgbClr val="1F3864"/>
                          </a:solidFill>
                          <a:latin typeface="Calibri"/>
                        </a:rPr>
                        <a:t>• New and current students will be able to access Workday Student.</a:t>
                      </a:r>
                      <a:endParaRPr lang="en-US" sz="1600" dirty="0">
                        <a:solidFill>
                          <a:srgbClr val="1F3864"/>
                        </a:solidFill>
                      </a:endParaRPr>
                    </a:p>
                    <a:p>
                      <a:pPr marL="0" lvl="0" indent="0" algn="l">
                        <a:lnSpc>
                          <a:spcPct val="100000"/>
                        </a:lnSpc>
                        <a:buNone/>
                      </a:pPr>
                      <a:r>
                        <a:rPr lang="en-US" sz="1600" b="0" i="0" u="none" strike="noStrike" baseline="0" noProof="0" dirty="0">
                          <a:solidFill>
                            <a:srgbClr val="1F3864"/>
                          </a:solidFill>
                          <a:latin typeface="Calibri"/>
                        </a:rPr>
                        <a:t>• Student Readiness planning is underway.</a:t>
                      </a:r>
                      <a:endParaRPr lang="en-US" sz="1600">
                        <a:solidFill>
                          <a:srgbClr val="1F3864"/>
                        </a:solidFill>
                      </a:endParaRPr>
                    </a:p>
                  </a:txBody>
                  <a:tcPr/>
                </a:tc>
                <a:extLst>
                  <a:ext uri="{0D108BD9-81ED-4DB2-BD59-A6C34878D82A}">
                    <a16:rowId xmlns:a16="http://schemas.microsoft.com/office/drawing/2014/main" val="1474985628"/>
                  </a:ext>
                </a:extLst>
              </a:tr>
            </a:tbl>
          </a:graphicData>
        </a:graphic>
      </p:graphicFrame>
    </p:spTree>
    <p:extLst>
      <p:ext uri="{BB962C8B-B14F-4D97-AF65-F5344CB8AC3E}">
        <p14:creationId xmlns:p14="http://schemas.microsoft.com/office/powerpoint/2010/main" val="607983776"/>
      </p:ext>
    </p:extLst>
  </p:cSld>
  <p:clrMapOvr>
    <a:masterClrMapping/>
  </p:clrMapOvr>
  <p:extLst>
    <p:ext uri="{6950BFC3-D8DA-4A85-94F7-54DA5524770B}">
      <p188:commentRel xmlns:p188="http://schemas.microsoft.com/office/powerpoint/2018/8/main" xmlns="" r:id="rId5"/>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hape&#10;&#10;Description automatically generated">
            <a:extLst>
              <a:ext uri="{FF2B5EF4-FFF2-40B4-BE49-F238E27FC236}">
                <a16:creationId xmlns:a16="http://schemas.microsoft.com/office/drawing/2014/main" id="{A542A0E6-D10E-CA32-965D-8C4D86B42F83}"/>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C7F4C0E1-2B50-7EBB-0E3B-D6D9BE89DB5A}"/>
              </a:ext>
            </a:extLst>
          </p:cNvPr>
          <p:cNvSpPr>
            <a:spLocks noGrp="1"/>
          </p:cNvSpPr>
          <p:nvPr>
            <p:ph type="body" sz="quarter" idx="10"/>
          </p:nvPr>
        </p:nvSpPr>
        <p:spPr>
          <a:xfrm>
            <a:off x="442831" y="1614051"/>
            <a:ext cx="11481352" cy="4855472"/>
          </a:xfrm>
        </p:spPr>
        <p:txBody>
          <a:bodyPr vert="horz" lIns="91440" tIns="45720" rIns="91440" bIns="45720" rtlCol="0" anchor="t">
            <a:normAutofit/>
          </a:bodyPr>
          <a:lstStyle/>
          <a:p>
            <a:r>
              <a:rPr lang="en-US" b="1" dirty="0">
                <a:solidFill>
                  <a:schemeClr val="tx1">
                    <a:lumMod val="90000"/>
                    <a:lumOff val="10000"/>
                  </a:schemeClr>
                </a:solidFill>
                <a:latin typeface="Arial"/>
                <a:cs typeface="Arial"/>
              </a:rPr>
              <a:t>Admissions</a:t>
            </a:r>
          </a:p>
          <a:p>
            <a:pPr lvl="1"/>
            <a:r>
              <a:rPr lang="en-US" sz="2400" dirty="0">
                <a:solidFill>
                  <a:schemeClr val="tx1">
                    <a:lumMod val="90000"/>
                    <a:lumOff val="10000"/>
                  </a:schemeClr>
                </a:solidFill>
                <a:latin typeface="Arial"/>
                <a:cs typeface="Arial"/>
              </a:rPr>
              <a:t>Used for 2024W Admissions</a:t>
            </a:r>
          </a:p>
          <a:p>
            <a:r>
              <a:rPr lang="en-US" b="1" dirty="0">
                <a:solidFill>
                  <a:schemeClr val="tx1">
                    <a:lumMod val="90000"/>
                    <a:lumOff val="10000"/>
                  </a:schemeClr>
                </a:solidFill>
                <a:latin typeface="Arial"/>
                <a:cs typeface="Arial"/>
              </a:rPr>
              <a:t>Course Scheduling </a:t>
            </a:r>
            <a:endParaRPr lang="en-US" b="1" dirty="0">
              <a:solidFill>
                <a:schemeClr val="tx1">
                  <a:lumMod val="90000"/>
                  <a:lumOff val="10000"/>
                </a:schemeClr>
              </a:solidFill>
            </a:endParaRPr>
          </a:p>
          <a:p>
            <a:pPr lvl="1"/>
            <a:r>
              <a:rPr lang="en-US" sz="2400" dirty="0">
                <a:solidFill>
                  <a:schemeClr val="tx1">
                    <a:lumMod val="90000"/>
                    <a:lumOff val="10000"/>
                  </a:schemeClr>
                </a:solidFill>
                <a:latin typeface="Arial"/>
                <a:cs typeface="Arial"/>
              </a:rPr>
              <a:t>Used for 2024W course scheduling</a:t>
            </a:r>
            <a:endParaRPr lang="en-US" sz="2400" dirty="0">
              <a:solidFill>
                <a:schemeClr val="tx1">
                  <a:lumMod val="90000"/>
                  <a:lumOff val="10000"/>
                </a:schemeClr>
              </a:solidFill>
            </a:endParaRPr>
          </a:p>
          <a:p>
            <a:r>
              <a:rPr lang="en-US" b="1" dirty="0">
                <a:solidFill>
                  <a:schemeClr val="tx1">
                    <a:lumMod val="90000"/>
                    <a:lumOff val="10000"/>
                  </a:schemeClr>
                </a:solidFill>
                <a:latin typeface="Arial"/>
                <a:cs typeface="Arial"/>
              </a:rPr>
              <a:t>Curriculum Management</a:t>
            </a:r>
          </a:p>
          <a:p>
            <a:pPr lvl="1"/>
            <a:r>
              <a:rPr lang="en-US" sz="2400" dirty="0">
                <a:solidFill>
                  <a:schemeClr val="tx1">
                    <a:lumMod val="90000"/>
                    <a:lumOff val="10000"/>
                  </a:schemeClr>
                </a:solidFill>
                <a:latin typeface="Arial"/>
                <a:cs typeface="Arial"/>
              </a:rPr>
              <a:t>Used for  2024 - 25 curriculum changes</a:t>
            </a:r>
          </a:p>
          <a:p>
            <a:pPr lvl="1"/>
            <a:endParaRPr lang="en-US" sz="2400" dirty="0">
              <a:solidFill>
                <a:schemeClr val="tx1">
                  <a:lumMod val="90000"/>
                  <a:lumOff val="10000"/>
                </a:schemeClr>
              </a:solidFill>
            </a:endParaRPr>
          </a:p>
          <a:p>
            <a:pPr marL="0" indent="0">
              <a:buNone/>
            </a:pPr>
            <a:r>
              <a:rPr lang="en-US" dirty="0">
                <a:solidFill>
                  <a:schemeClr val="tx1">
                    <a:lumMod val="90000"/>
                    <a:lumOff val="10000"/>
                  </a:schemeClr>
                </a:solidFill>
                <a:latin typeface="Arial"/>
                <a:cs typeface="Arial"/>
              </a:rPr>
              <a:t>Launch 2, coming in February 2024, will activate the remaining capabilities through a phased approach for academic administration at UBC.</a:t>
            </a:r>
            <a:r>
              <a:rPr lang="en-US" dirty="0">
                <a:latin typeface="Arial"/>
                <a:cs typeface="Arial"/>
              </a:rPr>
              <a:t> </a:t>
            </a:r>
            <a:endParaRPr lang="en-US" dirty="0"/>
          </a:p>
        </p:txBody>
      </p:sp>
      <p:sp>
        <p:nvSpPr>
          <p:cNvPr id="9" name="Title 1">
            <a:extLst>
              <a:ext uri="{FF2B5EF4-FFF2-40B4-BE49-F238E27FC236}">
                <a16:creationId xmlns:a16="http://schemas.microsoft.com/office/drawing/2014/main" id="{33CC7C20-050E-4173-1D45-9809D75CAB3C}"/>
              </a:ext>
            </a:extLst>
          </p:cNvPr>
          <p:cNvSpPr>
            <a:spLocks noGrp="1"/>
          </p:cNvSpPr>
          <p:nvPr>
            <p:ph type="title"/>
          </p:nvPr>
        </p:nvSpPr>
        <p:spPr>
          <a:xfrm>
            <a:off x="203066" y="881256"/>
            <a:ext cx="10515600" cy="523221"/>
          </a:xfrm>
        </p:spPr>
        <p:txBody>
          <a:bodyPr lIns="91440" tIns="45720" rIns="91440" bIns="45720" anchor="t">
            <a:noAutofit/>
          </a:bodyPr>
          <a:lstStyle/>
          <a:p>
            <a:r>
              <a:rPr lang="en-US" sz="2400">
                <a:solidFill>
                  <a:srgbClr val="003471"/>
                </a:solidFill>
                <a:latin typeface="Arial" panose="020B0604020202020204" pitchFamily="34" charset="0"/>
              </a:rPr>
              <a:t>Launch 1 - Activated Capabilities</a:t>
            </a:r>
          </a:p>
        </p:txBody>
      </p:sp>
    </p:spTree>
    <p:extLst>
      <p:ext uri="{BB962C8B-B14F-4D97-AF65-F5344CB8AC3E}">
        <p14:creationId xmlns:p14="http://schemas.microsoft.com/office/powerpoint/2010/main" val="54014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003471"/>
                </a:solidFill>
                <a:latin typeface="Arial"/>
                <a:cs typeface="Arial"/>
              </a:rPr>
              <a:t>Learner Financial Support Update</a:t>
            </a:r>
          </a:p>
        </p:txBody>
      </p:sp>
      <p:sp>
        <p:nvSpPr>
          <p:cNvPr id="17" name="Text Placeholder 2">
            <a:extLst>
              <a:ext uri="{FF2B5EF4-FFF2-40B4-BE49-F238E27FC236}">
                <a16:creationId xmlns:a16="http://schemas.microsoft.com/office/drawing/2014/main" id="{52A4D5B4-A18B-5151-9221-017E6C30EC84}"/>
              </a:ext>
            </a:extLst>
          </p:cNvPr>
          <p:cNvSpPr txBox="1">
            <a:spLocks/>
          </p:cNvSpPr>
          <p:nvPr/>
        </p:nvSpPr>
        <p:spPr>
          <a:xfrm>
            <a:off x="344972" y="1861053"/>
            <a:ext cx="9717463" cy="46441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sz="1600">
                <a:solidFill>
                  <a:srgbClr val="002060"/>
                </a:solidFill>
                <a:latin typeface="Arial"/>
                <a:cs typeface="Arial"/>
              </a:rPr>
              <a:t>In previous communications</a:t>
            </a:r>
            <a:r>
              <a:rPr lang="en-US" sz="1600">
                <a:solidFill>
                  <a:srgbClr val="002060"/>
                </a:solidFill>
                <a:latin typeface="Arial"/>
                <a:cs typeface="Arial"/>
              </a:rPr>
              <a:t>, it was indicated that the remaining conditions for the Learner Financial Support (LFS) </a:t>
            </a:r>
            <a:r>
              <a:rPr lang="en-CA" sz="1600">
                <a:solidFill>
                  <a:srgbClr val="002060"/>
                </a:solidFill>
                <a:latin typeface="Arial"/>
                <a:cs typeface="Arial"/>
              </a:rPr>
              <a:t>platform </a:t>
            </a:r>
            <a:r>
              <a:rPr lang="en-US" sz="1600">
                <a:solidFill>
                  <a:srgbClr val="002060"/>
                </a:solidFill>
                <a:latin typeface="Arial"/>
                <a:cs typeface="Arial"/>
              </a:rPr>
              <a:t>were not fully met and, therefore, it was </a:t>
            </a:r>
            <a:r>
              <a:rPr lang="en-CA" sz="1600">
                <a:solidFill>
                  <a:srgbClr val="002060"/>
                </a:solidFill>
                <a:latin typeface="Arial"/>
                <a:cs typeface="Arial"/>
              </a:rPr>
              <a:t>decided </a:t>
            </a:r>
            <a:r>
              <a:rPr lang="en-US" sz="1600">
                <a:solidFill>
                  <a:srgbClr val="002060"/>
                </a:solidFill>
                <a:latin typeface="Arial"/>
                <a:cs typeface="Arial"/>
              </a:rPr>
              <a:t>by Executive Sponsors, </a:t>
            </a:r>
            <a:r>
              <a:rPr lang="en-CA" sz="1600">
                <a:solidFill>
                  <a:srgbClr val="002060"/>
                </a:solidFill>
                <a:latin typeface="Arial"/>
                <a:cs typeface="Arial"/>
              </a:rPr>
              <a:t>with the </a:t>
            </a:r>
            <a:r>
              <a:rPr lang="en-US" sz="1600">
                <a:solidFill>
                  <a:srgbClr val="002060"/>
                </a:solidFill>
                <a:latin typeface="Arial"/>
                <a:cs typeface="Arial"/>
              </a:rPr>
              <a:t>support </a:t>
            </a:r>
            <a:r>
              <a:rPr lang="en-CA" sz="1600">
                <a:solidFill>
                  <a:srgbClr val="002060"/>
                </a:solidFill>
                <a:latin typeface="Arial"/>
                <a:cs typeface="Arial"/>
              </a:rPr>
              <a:t>of </a:t>
            </a:r>
            <a:r>
              <a:rPr lang="en-US" sz="1600">
                <a:solidFill>
                  <a:srgbClr val="002060"/>
                </a:solidFill>
                <a:latin typeface="Arial"/>
                <a:cs typeface="Arial"/>
              </a:rPr>
              <a:t>the business owner (UBC Registrar), to delay the launch of LFS until after Launch 1. </a:t>
            </a:r>
          </a:p>
          <a:p>
            <a:pPr>
              <a:defRPr/>
            </a:pPr>
            <a:r>
              <a:rPr lang="en-US" sz="1600">
                <a:solidFill>
                  <a:srgbClr val="002060"/>
                </a:solidFill>
                <a:latin typeface="Arial"/>
                <a:cs typeface="Arial"/>
              </a:rPr>
              <a:t>In addition, Executive Sponsors directed the IRP Student team to develop a more detailed contingency plan </a:t>
            </a:r>
            <a:r>
              <a:rPr lang="en-CA" sz="1600">
                <a:solidFill>
                  <a:srgbClr val="002060"/>
                </a:solidFill>
                <a:latin typeface="Arial"/>
                <a:cs typeface="Arial"/>
              </a:rPr>
              <a:t>which ultimately led the IRP Student team to transition to building LFS capabilities to manage awards, bursaries, student loans, and related processes in a platform called Appian BPMS (Business Process Management Solution). </a:t>
            </a:r>
          </a:p>
          <a:p>
            <a:pPr>
              <a:defRPr/>
            </a:pPr>
            <a:r>
              <a:rPr lang="en-CA" sz="1600" b="1">
                <a:solidFill>
                  <a:srgbClr val="002060"/>
                </a:solidFill>
                <a:latin typeface="Arial"/>
                <a:cs typeface="Arial"/>
              </a:rPr>
              <a:t>It is important to note that the scope of LFS – IRP Student will be delivering all capabilities available in current state.</a:t>
            </a:r>
            <a:r>
              <a:rPr lang="en-CA" sz="1600">
                <a:solidFill>
                  <a:srgbClr val="002060"/>
                </a:solidFill>
                <a:latin typeface="Arial"/>
                <a:cs typeface="Arial"/>
              </a:rPr>
              <a:t> </a:t>
            </a:r>
          </a:p>
          <a:p>
            <a:pPr>
              <a:defRPr/>
            </a:pPr>
            <a:r>
              <a:rPr lang="en-CA" sz="1600">
                <a:solidFill>
                  <a:srgbClr val="002060"/>
                </a:solidFill>
                <a:latin typeface="Arial"/>
                <a:cs typeface="Arial"/>
              </a:rPr>
              <a:t>The contingency plan commenced in October 2023 and the IRP Student Team is now ready to provide an update on the timeline for deployment of LFS functionalities. The release of LFS capabilities will be </a:t>
            </a:r>
            <a:r>
              <a:rPr lang="en-US" sz="1600">
                <a:solidFill>
                  <a:srgbClr val="002060"/>
                </a:solidFill>
                <a:latin typeface="Arial"/>
                <a:cs typeface="Arial"/>
              </a:rPr>
              <a:t>a phased approach, like the launches of Workday Student, and will be</a:t>
            </a:r>
            <a:r>
              <a:rPr lang="en-CA" sz="1600">
                <a:solidFill>
                  <a:srgbClr val="002060"/>
                </a:solidFill>
                <a:latin typeface="Arial"/>
                <a:cs typeface="Arial"/>
              </a:rPr>
              <a:t> based on the Academic Cycle. </a:t>
            </a:r>
            <a:endParaRPr lang="en-CA">
              <a:solidFill>
                <a:srgbClr val="002060"/>
              </a:solidFill>
              <a:latin typeface="Arial"/>
              <a:cs typeface="Arial"/>
            </a:endParaRPr>
          </a:p>
          <a:p>
            <a:pPr>
              <a:defRPr/>
            </a:pPr>
            <a:r>
              <a:rPr lang="en-US" sz="1600">
                <a:solidFill>
                  <a:srgbClr val="002060"/>
                </a:solidFill>
                <a:latin typeface="Arial"/>
                <a:cs typeface="Arial"/>
              </a:rPr>
              <a:t>Foundational Support and Merit Awards capabilities will be released in April</a:t>
            </a:r>
            <a:r>
              <a:rPr kumimoji="0" lang="en-US" sz="1600" b="0" i="0" u="none" strike="noStrike" kern="1200" cap="none" spc="0" normalizeH="0" baseline="0" noProof="0">
                <a:ln>
                  <a:noFill/>
                </a:ln>
                <a:solidFill>
                  <a:srgbClr val="002060"/>
                </a:solidFill>
                <a:effectLst/>
                <a:uLnTx/>
                <a:uFillTx/>
                <a:latin typeface="Arial"/>
                <a:cs typeface="Arial"/>
              </a:rPr>
              <a:t> of </a:t>
            </a:r>
            <a:r>
              <a:rPr lang="en-US" sz="1600">
                <a:solidFill>
                  <a:srgbClr val="002060"/>
                </a:solidFill>
                <a:latin typeface="Arial"/>
                <a:cs typeface="Arial"/>
              </a:rPr>
              <a:t>2024. Canadian Student Loans and Donor Communications capabilities will be released in July of 2024. UBC Bursary and Adjudication will be released in August of 2024</a:t>
            </a:r>
            <a:r>
              <a:rPr kumimoji="0" lang="en-US" sz="1600" b="0" i="0" u="none" strike="noStrike" kern="1200" cap="none" spc="0" normalizeH="0" baseline="0" noProof="0">
                <a:ln>
                  <a:noFill/>
                </a:ln>
                <a:solidFill>
                  <a:srgbClr val="002060"/>
                </a:solidFill>
                <a:effectLst/>
                <a:uLnTx/>
                <a:uFillTx/>
                <a:latin typeface="Arial"/>
                <a:cs typeface="Arial"/>
              </a:rPr>
              <a:t>.</a:t>
            </a:r>
            <a:endParaRPr lang="en-CA" sz="1600" b="0" i="0" u="none" strike="noStrike" kern="1200" cap="none" spc="0" normalizeH="0" baseline="0" noProof="0">
              <a:ln>
                <a:noFill/>
              </a:ln>
              <a:solidFill>
                <a:srgbClr val="002060"/>
              </a:solidFill>
              <a:effectLst/>
              <a:uLnTx/>
              <a:uFillTx/>
              <a:latin typeface="Arial"/>
              <a:cs typeface="Arial"/>
            </a:endParaRPr>
          </a:p>
          <a:p>
            <a:pPr>
              <a:defRPr/>
            </a:pPr>
            <a:endParaRPr lang="en-CA" sz="1400">
              <a:solidFill>
                <a:srgbClr val="002060"/>
              </a:solidFill>
              <a:latin typeface="Arial"/>
              <a:cs typeface="Arial"/>
            </a:endParaRPr>
          </a:p>
          <a:p>
            <a:pPr marL="0" indent="0">
              <a:buNone/>
              <a:defRPr/>
            </a:pPr>
            <a:endParaRPr lang="en-US" sz="1400">
              <a:solidFill>
                <a:srgbClr val="002060"/>
              </a:solidFill>
              <a:latin typeface="Arial"/>
              <a:cs typeface="Arial"/>
            </a:endParaRPr>
          </a:p>
          <a:p>
            <a:pPr>
              <a:defRPr/>
            </a:pPr>
            <a:endParaRPr lang="en-US" sz="1400">
              <a:solidFill>
                <a:srgbClr val="002060"/>
              </a:solidFill>
              <a:highlight>
                <a:srgbClr val="FFFF00"/>
              </a:highlight>
              <a:latin typeface="Arial"/>
              <a:cs typeface="Arial"/>
            </a:endParaRPr>
          </a:p>
          <a:p>
            <a:pPr marL="0" marR="0" lvl="0" indent="0" defTabSz="914400">
              <a:lnSpc>
                <a:spcPct val="90000"/>
              </a:lnSpc>
              <a:spcBef>
                <a:spcPts val="1000"/>
              </a:spcBef>
              <a:spcAft>
                <a:spcPts val="0"/>
              </a:spcAft>
              <a:buClrTx/>
              <a:buSzTx/>
              <a:buNone/>
              <a:tabLst/>
              <a:defRPr/>
            </a:pPr>
            <a:endParaRPr lang="en-US" b="0" i="0" u="none" strike="noStrike" kern="1200" cap="none" spc="0" normalizeH="0" baseline="0" noProof="0">
              <a:ln>
                <a:noFill/>
              </a:ln>
              <a:solidFill>
                <a:srgbClr val="002060"/>
              </a:solidFill>
              <a:effectLst/>
              <a:highlight>
                <a:srgbClr val="FFFF00"/>
              </a:highlight>
              <a:uLnTx/>
              <a:uFillTx/>
              <a:latin typeface="Arial"/>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b="1" i="0" u="none" strike="noStrike" kern="1200" cap="none" spc="0" normalizeH="0" baseline="0" noProof="0">
              <a:ln>
                <a:noFill/>
              </a:ln>
              <a:solidFill>
                <a:srgbClr val="002060"/>
              </a:solidFill>
              <a:effectLst/>
              <a:highlight>
                <a:srgbClr val="FFFF00"/>
              </a:highlight>
              <a:uLnTx/>
              <a:uFillTx/>
              <a:latin typeface="Arial"/>
              <a:cs typeface="Arial"/>
            </a:endParaRPr>
          </a:p>
        </p:txBody>
      </p:sp>
    </p:spTree>
    <p:extLst>
      <p:ext uri="{BB962C8B-B14F-4D97-AF65-F5344CB8AC3E}">
        <p14:creationId xmlns:p14="http://schemas.microsoft.com/office/powerpoint/2010/main" val="1593795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528310" y="695402"/>
            <a:ext cx="10515600" cy="523221"/>
          </a:xfrm>
        </p:spPr>
        <p:txBody>
          <a:bodyPr lIns="91440" tIns="45720" rIns="91440" bIns="45720" anchor="t">
            <a:noAutofit/>
          </a:bodyPr>
          <a:lstStyle/>
          <a:p>
            <a:r>
              <a:rPr lang="en-US" sz="2400">
                <a:solidFill>
                  <a:schemeClr val="tx1"/>
                </a:solidFill>
                <a:latin typeface="Arial"/>
                <a:cs typeface="Arial"/>
              </a:rPr>
              <a:t>Learner Financial Support Update: Planned Releases</a:t>
            </a:r>
            <a:endParaRPr lang="en-US" sz="2400">
              <a:solidFill>
                <a:schemeClr val="tx1"/>
              </a:solidFill>
              <a:latin typeface="Arial" panose="020B0604020202020204" pitchFamily="34" charset="0"/>
            </a:endParaRPr>
          </a:p>
        </p:txBody>
      </p:sp>
      <p:graphicFrame>
        <p:nvGraphicFramePr>
          <p:cNvPr id="4" name="Table 3">
            <a:extLst>
              <a:ext uri="{FF2B5EF4-FFF2-40B4-BE49-F238E27FC236}">
                <a16:creationId xmlns:a16="http://schemas.microsoft.com/office/drawing/2014/main" id="{42851673-661B-13D8-385D-0201C1948766}"/>
              </a:ext>
            </a:extLst>
          </p:cNvPr>
          <p:cNvGraphicFramePr>
            <a:graphicFrameLocks noGrp="1"/>
          </p:cNvGraphicFramePr>
          <p:nvPr>
            <p:extLst>
              <p:ext uri="{D42A27DB-BD31-4B8C-83A1-F6EECF244321}">
                <p14:modId xmlns:p14="http://schemas.microsoft.com/office/powerpoint/2010/main" val="1007793184"/>
              </p:ext>
            </p:extLst>
          </p:nvPr>
        </p:nvGraphicFramePr>
        <p:xfrm>
          <a:off x="527824" y="2157389"/>
          <a:ext cx="10820400" cy="3992880"/>
        </p:xfrm>
        <a:graphic>
          <a:graphicData uri="http://schemas.openxmlformats.org/drawingml/2006/table">
            <a:tbl>
              <a:tblPr firstRow="1" bandRow="1">
                <a:tableStyleId>{5C22544A-7EE6-4342-B048-85BDC9FD1C3A}</a:tableStyleId>
              </a:tblPr>
              <a:tblGrid>
                <a:gridCol w="977900">
                  <a:extLst>
                    <a:ext uri="{9D8B030D-6E8A-4147-A177-3AD203B41FA5}">
                      <a16:colId xmlns:a16="http://schemas.microsoft.com/office/drawing/2014/main" val="1737859521"/>
                    </a:ext>
                  </a:extLst>
                </a:gridCol>
                <a:gridCol w="2794000">
                  <a:extLst>
                    <a:ext uri="{9D8B030D-6E8A-4147-A177-3AD203B41FA5}">
                      <a16:colId xmlns:a16="http://schemas.microsoft.com/office/drawing/2014/main" val="3046292017"/>
                    </a:ext>
                  </a:extLst>
                </a:gridCol>
                <a:gridCol w="4953000">
                  <a:extLst>
                    <a:ext uri="{9D8B030D-6E8A-4147-A177-3AD203B41FA5}">
                      <a16:colId xmlns:a16="http://schemas.microsoft.com/office/drawing/2014/main" val="3179815103"/>
                    </a:ext>
                  </a:extLst>
                </a:gridCol>
                <a:gridCol w="2095500">
                  <a:extLst>
                    <a:ext uri="{9D8B030D-6E8A-4147-A177-3AD203B41FA5}">
                      <a16:colId xmlns:a16="http://schemas.microsoft.com/office/drawing/2014/main" val="1450676772"/>
                    </a:ext>
                  </a:extLst>
                </a:gridCol>
              </a:tblGrid>
              <a:tr h="370840">
                <a:tc>
                  <a:txBody>
                    <a:bodyPr/>
                    <a:lstStyle/>
                    <a:p>
                      <a:pPr marL="0" algn="l" rtl="0" eaLnBrk="1" fontAlgn="t" latinLnBrk="0" hangingPunct="1">
                        <a:spcBef>
                          <a:spcPts val="0"/>
                        </a:spcBef>
                        <a:spcAft>
                          <a:spcPts val="0"/>
                        </a:spcAft>
                      </a:pPr>
                      <a:r>
                        <a:rPr lang="en-US" sz="1400" b="1" i="0" u="none" strike="noStrike" kern="1200">
                          <a:solidFill>
                            <a:srgbClr val="FFFFFF"/>
                          </a:solidFill>
                          <a:effectLst/>
                          <a:latin typeface="Arial"/>
                        </a:rPr>
                        <a:t>Release</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algn="l" rtl="0" eaLnBrk="1" fontAlgn="t" latinLnBrk="0" hangingPunct="1">
                        <a:spcBef>
                          <a:spcPts val="0"/>
                        </a:spcBef>
                        <a:spcAft>
                          <a:spcPts val="0"/>
                        </a:spcAft>
                      </a:pPr>
                      <a:r>
                        <a:rPr lang="en-US" sz="1400" b="1" i="0" u="none" strike="noStrike" kern="1200">
                          <a:solidFill>
                            <a:srgbClr val="FFFFFF"/>
                          </a:solidFill>
                          <a:effectLst/>
                          <a:latin typeface="Arial"/>
                        </a:rPr>
                        <a:t>Release Description</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algn="l" rtl="0" eaLnBrk="1" fontAlgn="t" latinLnBrk="0" hangingPunct="1">
                        <a:spcBef>
                          <a:spcPts val="0"/>
                        </a:spcBef>
                        <a:spcAft>
                          <a:spcPts val="0"/>
                        </a:spcAft>
                      </a:pPr>
                      <a:r>
                        <a:rPr lang="en-US" sz="1400" b="1" i="0" u="none" strike="noStrike" kern="1200">
                          <a:solidFill>
                            <a:srgbClr val="FFFFFF"/>
                          </a:solidFill>
                          <a:effectLst/>
                          <a:latin typeface="Arial"/>
                        </a:rPr>
                        <a:t>Functionalities Included</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algn="l" rtl="0" eaLnBrk="1" fontAlgn="t" latinLnBrk="0" hangingPunct="1">
                        <a:spcBef>
                          <a:spcPts val="0"/>
                        </a:spcBef>
                        <a:spcAft>
                          <a:spcPts val="0"/>
                        </a:spcAft>
                      </a:pPr>
                      <a:r>
                        <a:rPr lang="en-US" sz="1400" b="1" i="0" u="none" strike="noStrike" kern="1200">
                          <a:solidFill>
                            <a:srgbClr val="FFFFFF"/>
                          </a:solidFill>
                          <a:effectLst/>
                          <a:latin typeface="Arial"/>
                        </a:rPr>
                        <a:t>Planned Release Date (all 2024)</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788705261"/>
                  </a:ext>
                </a:extLst>
              </a:tr>
              <a:tr h="370840">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Foundational Setup and Merit Awards</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283210" indent="-283210" algn="l" rtl="0" eaLnBrk="1" fontAlgn="t" latinLnBrk="0" hangingPunct="1">
                        <a:spcBef>
                          <a:spcPts val="0"/>
                        </a:spcBef>
                        <a:spcAft>
                          <a:spcPts val="0"/>
                        </a:spcAft>
                        <a:buClrTx/>
                        <a:buSzPts val="1400"/>
                        <a:buFont typeface="Arial" panose="020B0604020202020204" pitchFamily="34" charset="0"/>
                        <a:buChar char="•"/>
                      </a:pPr>
                      <a:r>
                        <a:rPr lang="en-US" sz="1400" b="0" i="0" u="none" strike="noStrike" kern="1200">
                          <a:solidFill>
                            <a:srgbClr val="002045"/>
                          </a:solidFill>
                          <a:effectLst/>
                          <a:latin typeface="Arial"/>
                        </a:rPr>
                        <a:t>Award Profile</a:t>
                      </a:r>
                      <a:endParaRPr lang="en-US" sz="14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Award Cycle (Budget and Criteria)</a:t>
                      </a:r>
                      <a:endParaRPr lang="en-US" sz="1800" b="0" i="0" u="none" strike="noStrike">
                        <a:effectLst/>
                        <a:latin typeface="Arial"/>
                      </a:endParaRPr>
                    </a:p>
                    <a:p>
                      <a:pPr marL="285750" marR="0" indent="-285750" algn="l" rtl="0" eaLnBrk="1" fontAlgn="auto" latinLnBrk="0" hangingPunct="1">
                        <a:spcBef>
                          <a:spcPts val="0"/>
                        </a:spcBef>
                        <a:spcAft>
                          <a:spcPts val="0"/>
                        </a:spcAft>
                        <a:buFont typeface="Arial"/>
                        <a:buChar char="•"/>
                      </a:pPr>
                      <a:r>
                        <a:rPr lang="en-US" sz="1400" b="0" i="0" u="none" strike="noStrike" kern="1200">
                          <a:solidFill>
                            <a:srgbClr val="002045"/>
                          </a:solidFill>
                          <a:effectLst/>
                          <a:latin typeface="Arial"/>
                        </a:rPr>
                        <a:t>Learner Profile</a:t>
                      </a:r>
                      <a:endParaRPr lang="en-US" sz="18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Merit Award Assignment*, Offer, Disbursement, and Eligibility Monitoring</a:t>
                      </a:r>
                      <a:endParaRPr lang="en-US" sz="18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Student Communication</a:t>
                      </a:r>
                      <a:endParaRPr lang="en-US" sz="1800" b="0" i="0" u="none" strike="noStrike">
                        <a:effectLst/>
                        <a:latin typeface="Arial"/>
                      </a:endParaRPr>
                    </a:p>
                    <a:p>
                      <a:pPr marL="0" indent="0" algn="l" rtl="0" eaLnBrk="1" fontAlgn="t" latinLnBrk="0" hangingPunct="1">
                        <a:spcBef>
                          <a:spcPts val="0"/>
                        </a:spcBef>
                        <a:spcAft>
                          <a:spcPts val="0"/>
                        </a:spcAft>
                      </a:pPr>
                      <a:r>
                        <a:rPr lang="en-US" sz="1400" b="0" i="0" u="none" strike="noStrike" kern="1200">
                          <a:solidFill>
                            <a:srgbClr val="002045"/>
                          </a:solidFill>
                          <a:effectLst/>
                          <a:latin typeface="Arial"/>
                        </a:rPr>
                        <a:t>*Includes US loans award assignments</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Monday April 29</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extLst>
                  <a:ext uri="{0D108BD9-81ED-4DB2-BD59-A6C34878D82A}">
                    <a16:rowId xmlns:a16="http://schemas.microsoft.com/office/drawing/2014/main" val="1289495005"/>
                  </a:ext>
                </a:extLst>
              </a:tr>
              <a:tr h="370840">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Canadian Student Loans and Donor Communications</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marL="283210" indent="-283210" algn="l" rtl="0" eaLnBrk="1" fontAlgn="t" latinLnBrk="0" hangingPunct="1">
                        <a:spcBef>
                          <a:spcPts val="0"/>
                        </a:spcBef>
                        <a:spcAft>
                          <a:spcPts val="0"/>
                        </a:spcAft>
                        <a:buClrTx/>
                        <a:buSzPts val="1400"/>
                        <a:buFont typeface="Arial" panose="020B0604020202020204" pitchFamily="34" charset="0"/>
                        <a:buChar char="•"/>
                      </a:pPr>
                      <a:r>
                        <a:rPr lang="en-US" sz="1400" b="0" i="0" u="none" strike="noStrike" kern="1200">
                          <a:solidFill>
                            <a:srgbClr val="002045"/>
                          </a:solidFill>
                          <a:effectLst/>
                          <a:latin typeface="Arial"/>
                        </a:rPr>
                        <a:t>Institutional Appendix</a:t>
                      </a:r>
                      <a:endParaRPr lang="en-US" sz="14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Canadian Student Loan Award Assignment, ECE, and Eligibility Monitoring</a:t>
                      </a:r>
                      <a:endParaRPr lang="en-US" sz="18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Donor Communication Letters</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Monday July 8</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7EA"/>
                    </a:solidFill>
                  </a:tcPr>
                </a:tc>
                <a:extLst>
                  <a:ext uri="{0D108BD9-81ED-4DB2-BD59-A6C34878D82A}">
                    <a16:rowId xmlns:a16="http://schemas.microsoft.com/office/drawing/2014/main" val="236515559"/>
                  </a:ext>
                </a:extLst>
              </a:tr>
              <a:tr h="370840">
                <a:tc>
                  <a:txBody>
                    <a:bodyPr/>
                    <a:lstStyle/>
                    <a:p>
                      <a:pPr marL="0" algn="l" rtl="0" eaLnBrk="1" fontAlgn="t" latinLnBrk="0" hangingPunct="1">
                        <a:spcBef>
                          <a:spcPts val="0"/>
                        </a:spcBef>
                        <a:spcAft>
                          <a:spcPts val="0"/>
                        </a:spcAft>
                      </a:pPr>
                      <a:endParaRPr lang="en-US" sz="1800" b="0" i="0" u="none" strike="noStrike">
                        <a:effectLst/>
                        <a:latin typeface="Arial" panose="020B0604020202020204" pitchFamily="34"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UBC Bursary and Adjudication</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283210" indent="-283210" algn="l" rtl="0" eaLnBrk="1" fontAlgn="t" latinLnBrk="0" hangingPunct="1">
                        <a:spcBef>
                          <a:spcPts val="0"/>
                        </a:spcBef>
                        <a:spcAft>
                          <a:spcPts val="0"/>
                        </a:spcAft>
                        <a:buClrTx/>
                        <a:buSzPts val="1400"/>
                        <a:buFont typeface="Arial" panose="020B0604020202020204" pitchFamily="34" charset="0"/>
                        <a:buChar char="•"/>
                      </a:pPr>
                      <a:r>
                        <a:rPr lang="en-US" sz="1400" b="0" i="0" u="none" strike="noStrike" kern="1200">
                          <a:solidFill>
                            <a:srgbClr val="002045"/>
                          </a:solidFill>
                          <a:effectLst/>
                          <a:latin typeface="Arial"/>
                        </a:rPr>
                        <a:t>UBC Advance</a:t>
                      </a:r>
                      <a:endParaRPr lang="en-US" sz="14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Financial Profile for UBC Bursary</a:t>
                      </a:r>
                      <a:endParaRPr lang="en-US" sz="18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Need Assessment Upload</a:t>
                      </a:r>
                      <a:endParaRPr lang="en-US" sz="1800" b="0" i="0" u="none" strike="noStrike">
                        <a:effectLst/>
                        <a:latin typeface="Arial"/>
                      </a:endParaRPr>
                    </a:p>
                    <a:p>
                      <a:pPr marL="285750" indent="-285750" algn="l" rtl="0" eaLnBrk="1" fontAlgn="t" latinLnBrk="0" hangingPunct="1">
                        <a:spcBef>
                          <a:spcPts val="0"/>
                        </a:spcBef>
                        <a:spcAft>
                          <a:spcPts val="0"/>
                        </a:spcAft>
                        <a:buFont typeface="Arial"/>
                        <a:buChar char="•"/>
                      </a:pPr>
                      <a:r>
                        <a:rPr lang="en-US" sz="1400" b="0" i="0" u="none" strike="noStrike" kern="1200">
                          <a:solidFill>
                            <a:srgbClr val="002045"/>
                          </a:solidFill>
                          <a:effectLst/>
                          <a:latin typeface="Arial"/>
                        </a:rPr>
                        <a:t>Bursary and Undergraduate Award Adjudication</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tc>
                  <a:txBody>
                    <a:bodyPr/>
                    <a:lstStyle/>
                    <a:p>
                      <a:pPr marL="0" algn="l" rtl="0" eaLnBrk="1" fontAlgn="t" latinLnBrk="0" hangingPunct="1">
                        <a:spcBef>
                          <a:spcPts val="0"/>
                        </a:spcBef>
                        <a:spcAft>
                          <a:spcPts val="0"/>
                        </a:spcAft>
                      </a:pPr>
                      <a:r>
                        <a:rPr lang="en-US" sz="1400" b="0" i="0" u="none" strike="noStrike" kern="1200">
                          <a:solidFill>
                            <a:srgbClr val="002045"/>
                          </a:solidFill>
                          <a:effectLst/>
                          <a:latin typeface="Arial"/>
                        </a:rPr>
                        <a:t>Tuesday August 6</a:t>
                      </a:r>
                      <a:endParaRPr lang="en-US" sz="1800" b="0" i="0" u="none" strike="noStrike">
                        <a:effectLst/>
                        <a:latin typeface="Aria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BCCD2"/>
                    </a:solidFill>
                  </a:tcPr>
                </a:tc>
                <a:extLst>
                  <a:ext uri="{0D108BD9-81ED-4DB2-BD59-A6C34878D82A}">
                    <a16:rowId xmlns:a16="http://schemas.microsoft.com/office/drawing/2014/main" val="754897232"/>
                  </a:ext>
                </a:extLst>
              </a:tr>
            </a:tbl>
          </a:graphicData>
        </a:graphic>
      </p:graphicFrame>
      <p:pic>
        <p:nvPicPr>
          <p:cNvPr id="5" name="Picture 4" descr="A number on a star&#10;&#10;Description automatically generated">
            <a:extLst>
              <a:ext uri="{FF2B5EF4-FFF2-40B4-BE49-F238E27FC236}">
                <a16:creationId xmlns:a16="http://schemas.microsoft.com/office/drawing/2014/main" id="{C4EF1D97-62E2-AF41-53DD-40E1E87C5463}"/>
              </a:ext>
            </a:extLst>
          </p:cNvPr>
          <p:cNvPicPr>
            <a:picLocks noChangeAspect="1"/>
          </p:cNvPicPr>
          <p:nvPr/>
        </p:nvPicPr>
        <p:blipFill>
          <a:blip r:embed="rId3"/>
          <a:stretch>
            <a:fillRect/>
          </a:stretch>
        </p:blipFill>
        <p:spPr>
          <a:xfrm>
            <a:off x="614827" y="3015475"/>
            <a:ext cx="731102" cy="817757"/>
          </a:xfrm>
          <a:prstGeom prst="rect">
            <a:avLst/>
          </a:prstGeom>
        </p:spPr>
      </p:pic>
      <p:pic>
        <p:nvPicPr>
          <p:cNvPr id="6" name="Picture 5" descr="A orange star with white text&#10;&#10;Description automatically generated">
            <a:extLst>
              <a:ext uri="{FF2B5EF4-FFF2-40B4-BE49-F238E27FC236}">
                <a16:creationId xmlns:a16="http://schemas.microsoft.com/office/drawing/2014/main" id="{72DBC8AC-16F0-3B1F-7E7A-EACCC5F21D50}"/>
              </a:ext>
            </a:extLst>
          </p:cNvPr>
          <p:cNvPicPr>
            <a:picLocks noChangeAspect="1"/>
          </p:cNvPicPr>
          <p:nvPr/>
        </p:nvPicPr>
        <p:blipFill>
          <a:blip r:embed="rId4"/>
          <a:stretch>
            <a:fillRect/>
          </a:stretch>
        </p:blipFill>
        <p:spPr>
          <a:xfrm>
            <a:off x="614828" y="4316451"/>
            <a:ext cx="712517" cy="799171"/>
          </a:xfrm>
          <a:prstGeom prst="rect">
            <a:avLst/>
          </a:prstGeom>
        </p:spPr>
      </p:pic>
      <p:pic>
        <p:nvPicPr>
          <p:cNvPr id="7" name="Picture 6" descr="A orange star with white text&#10;&#10;Description automatically generated">
            <a:extLst>
              <a:ext uri="{FF2B5EF4-FFF2-40B4-BE49-F238E27FC236}">
                <a16:creationId xmlns:a16="http://schemas.microsoft.com/office/drawing/2014/main" id="{60F8CC6B-F66C-A6A5-EDFC-7787390BF958}"/>
              </a:ext>
            </a:extLst>
          </p:cNvPr>
          <p:cNvPicPr>
            <a:picLocks noChangeAspect="1"/>
          </p:cNvPicPr>
          <p:nvPr/>
        </p:nvPicPr>
        <p:blipFill>
          <a:blip r:embed="rId5"/>
          <a:stretch>
            <a:fillRect/>
          </a:stretch>
        </p:blipFill>
        <p:spPr>
          <a:xfrm>
            <a:off x="605535" y="5296945"/>
            <a:ext cx="721810" cy="808232"/>
          </a:xfrm>
          <a:prstGeom prst="rect">
            <a:avLst/>
          </a:prstGeom>
        </p:spPr>
      </p:pic>
      <p:pic>
        <p:nvPicPr>
          <p:cNvPr id="8" name="Picture 7" descr="A blue sign with white text&#10;&#10;Description automatically generated">
            <a:extLst>
              <a:ext uri="{FF2B5EF4-FFF2-40B4-BE49-F238E27FC236}">
                <a16:creationId xmlns:a16="http://schemas.microsoft.com/office/drawing/2014/main" id="{3230173A-105D-4329-37F8-051F7A0C8C2A}"/>
              </a:ext>
            </a:extLst>
          </p:cNvPr>
          <p:cNvPicPr>
            <a:picLocks noChangeAspect="1"/>
          </p:cNvPicPr>
          <p:nvPr/>
        </p:nvPicPr>
        <p:blipFill>
          <a:blip r:embed="rId6"/>
          <a:stretch>
            <a:fillRect/>
          </a:stretch>
        </p:blipFill>
        <p:spPr>
          <a:xfrm>
            <a:off x="7382222" y="1217947"/>
            <a:ext cx="3960541" cy="823086"/>
          </a:xfrm>
          <a:prstGeom prst="rect">
            <a:avLst/>
          </a:prstGeom>
        </p:spPr>
      </p:pic>
      <p:pic>
        <p:nvPicPr>
          <p:cNvPr id="10" name="Picture 9" descr="A black background with blue text&#10;&#10;Description automatically generated">
            <a:extLst>
              <a:ext uri="{FF2B5EF4-FFF2-40B4-BE49-F238E27FC236}">
                <a16:creationId xmlns:a16="http://schemas.microsoft.com/office/drawing/2014/main" id="{6E009C1A-D84F-AB12-F342-D35E1BB9BE1F}"/>
              </a:ext>
            </a:extLst>
          </p:cNvPr>
          <p:cNvPicPr>
            <a:picLocks noChangeAspect="1"/>
          </p:cNvPicPr>
          <p:nvPr/>
        </p:nvPicPr>
        <p:blipFill>
          <a:blip r:embed="rId7"/>
          <a:stretch>
            <a:fillRect/>
          </a:stretch>
        </p:blipFill>
        <p:spPr>
          <a:xfrm>
            <a:off x="440473" y="6211868"/>
            <a:ext cx="8012151" cy="641776"/>
          </a:xfrm>
          <a:prstGeom prst="rect">
            <a:avLst/>
          </a:prstGeom>
        </p:spPr>
      </p:pic>
    </p:spTree>
    <p:extLst>
      <p:ext uri="{BB962C8B-B14F-4D97-AF65-F5344CB8AC3E}">
        <p14:creationId xmlns:p14="http://schemas.microsoft.com/office/powerpoint/2010/main" val="2953641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370E7053-D761-4A6B-143C-5A2434A352D6}"/>
              </a:ext>
            </a:extLst>
          </p:cNvPr>
          <p:cNvPicPr>
            <a:picLocks noChangeAspect="1"/>
          </p:cNvPicPr>
          <p:nvPr/>
        </p:nvPicPr>
        <p:blipFill>
          <a:blip r:embed="rId2"/>
          <a:stretch>
            <a:fillRect/>
          </a:stretch>
        </p:blipFill>
        <p:spPr>
          <a:xfrm>
            <a:off x="5211633" y="7950"/>
            <a:ext cx="6984519" cy="6856476"/>
          </a:xfrm>
          <a:prstGeom prst="rect">
            <a:avLst/>
          </a:prstGeom>
        </p:spPr>
      </p:pic>
      <p:sp>
        <p:nvSpPr>
          <p:cNvPr id="3" name="Text Placeholder 2">
            <a:extLst>
              <a:ext uri="{FF2B5EF4-FFF2-40B4-BE49-F238E27FC236}">
                <a16:creationId xmlns:a16="http://schemas.microsoft.com/office/drawing/2014/main" id="{5C90D2D3-D2D7-E3BD-A91F-CFBBC7BB3BC3}"/>
              </a:ext>
            </a:extLst>
          </p:cNvPr>
          <p:cNvSpPr>
            <a:spLocks noGrp="1"/>
          </p:cNvSpPr>
          <p:nvPr>
            <p:ph type="body" sz="quarter" idx="10"/>
          </p:nvPr>
        </p:nvSpPr>
        <p:spPr>
          <a:xfrm>
            <a:off x="413456" y="1401763"/>
            <a:ext cx="11481352" cy="4855472"/>
          </a:xfrm>
        </p:spPr>
        <p:txBody>
          <a:bodyPr vert="horz" lIns="91440" tIns="45720" rIns="91440" bIns="45720" rtlCol="0" anchor="t">
            <a:normAutofit/>
          </a:bodyPr>
          <a:lstStyle/>
          <a:p>
            <a:endParaRPr lang="en-US"/>
          </a:p>
          <a:p>
            <a:endParaRPr lang="en-US"/>
          </a:p>
        </p:txBody>
      </p:sp>
      <p:sp>
        <p:nvSpPr>
          <p:cNvPr id="15" name="Title 1">
            <a:extLst>
              <a:ext uri="{FF2B5EF4-FFF2-40B4-BE49-F238E27FC236}">
                <a16:creationId xmlns:a16="http://schemas.microsoft.com/office/drawing/2014/main" id="{C926970C-5564-A52C-DB10-1894323509FE}"/>
              </a:ext>
            </a:extLst>
          </p:cNvPr>
          <p:cNvSpPr>
            <a:spLocks noGrp="1"/>
          </p:cNvSpPr>
          <p:nvPr>
            <p:ph type="title"/>
          </p:nvPr>
        </p:nvSpPr>
        <p:spPr>
          <a:xfrm>
            <a:off x="258822" y="909134"/>
            <a:ext cx="10515600" cy="523221"/>
          </a:xfrm>
        </p:spPr>
        <p:txBody>
          <a:bodyPr lIns="91440" tIns="45720" rIns="91440" bIns="45720" anchor="t">
            <a:noAutofit/>
          </a:bodyPr>
          <a:lstStyle/>
          <a:p>
            <a:r>
              <a:rPr lang="en-US" sz="2400">
                <a:solidFill>
                  <a:srgbClr val="003471"/>
                </a:solidFill>
                <a:latin typeface="Arial" panose="020B0604020202020204" pitchFamily="34" charset="0"/>
              </a:rPr>
              <a:t>Reflection/narrative on how L1 went and what lessons learned </a:t>
            </a:r>
          </a:p>
        </p:txBody>
      </p:sp>
      <p:sp>
        <p:nvSpPr>
          <p:cNvPr id="17" name="Text Placeholder 2">
            <a:extLst>
              <a:ext uri="{FF2B5EF4-FFF2-40B4-BE49-F238E27FC236}">
                <a16:creationId xmlns:a16="http://schemas.microsoft.com/office/drawing/2014/main" id="{52A4D5B4-A18B-5151-9221-017E6C30EC84}"/>
              </a:ext>
            </a:extLst>
          </p:cNvPr>
          <p:cNvSpPr txBox="1">
            <a:spLocks/>
          </p:cNvSpPr>
          <p:nvPr/>
        </p:nvSpPr>
        <p:spPr>
          <a:xfrm>
            <a:off x="344972" y="1861053"/>
            <a:ext cx="11495463" cy="429102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ell MT" panose="020205030603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Bell MT" panose="020205030603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solidFill>
                  <a:srgbClr val="003471"/>
                </a:solidFill>
                <a:latin typeface="Arial"/>
                <a:cs typeface="Arial"/>
              </a:rPr>
              <a:t>L1 was an overall success for IRP Student and the University</a:t>
            </a:r>
            <a:br>
              <a:rPr lang="en-US" dirty="0">
                <a:solidFill>
                  <a:srgbClr val="003471"/>
                </a:solidFill>
                <a:latin typeface="Arial"/>
                <a:cs typeface="Arial"/>
              </a:rPr>
            </a:br>
            <a:endParaRPr lang="en-US" dirty="0">
              <a:solidFill>
                <a:srgbClr val="003471"/>
              </a:solidFill>
              <a:latin typeface="Arial"/>
              <a:cs typeface="Arial"/>
            </a:endParaRPr>
          </a:p>
          <a:p>
            <a:pPr>
              <a:defRPr/>
            </a:pPr>
            <a:r>
              <a:rPr lang="en-US" dirty="0">
                <a:solidFill>
                  <a:srgbClr val="003471"/>
                </a:solidFill>
                <a:latin typeface="Arial"/>
                <a:cs typeface="Arial"/>
              </a:rPr>
              <a:t>Will be important to ensure community is aware that for Launch 2 will take a phased approached, meaning that all capabilities will not be </a:t>
            </a:r>
            <a:r>
              <a:rPr lang="en-US" dirty="0" err="1">
                <a:solidFill>
                  <a:srgbClr val="003471"/>
                </a:solidFill>
                <a:latin typeface="Arial"/>
                <a:cs typeface="Arial"/>
              </a:rPr>
              <a:t>uptaken</a:t>
            </a:r>
            <a:r>
              <a:rPr lang="en-US" dirty="0">
                <a:solidFill>
                  <a:srgbClr val="003471"/>
                </a:solidFill>
                <a:latin typeface="Arial"/>
                <a:cs typeface="Arial"/>
              </a:rPr>
              <a:t> at the same time. </a:t>
            </a:r>
            <a:br>
              <a:rPr lang="en-US" dirty="0">
                <a:solidFill>
                  <a:srgbClr val="003471"/>
                </a:solidFill>
                <a:latin typeface="Arial"/>
                <a:cs typeface="Arial"/>
              </a:rPr>
            </a:br>
            <a:endParaRPr lang="en-US" dirty="0">
              <a:solidFill>
                <a:srgbClr val="003471"/>
              </a:solidFill>
              <a:latin typeface="Arial"/>
              <a:cs typeface="Arial"/>
            </a:endParaRPr>
          </a:p>
          <a:p>
            <a:pPr>
              <a:defRPr/>
            </a:pPr>
            <a:r>
              <a:rPr lang="en-US" dirty="0">
                <a:solidFill>
                  <a:srgbClr val="003471"/>
                </a:solidFill>
                <a:latin typeface="Arial"/>
                <a:cs typeface="Arial"/>
              </a:rPr>
              <a:t>Some lessons learned:</a:t>
            </a:r>
            <a:endParaRPr lang="en-US" dirty="0">
              <a:solidFill>
                <a:srgbClr val="003471"/>
              </a:solidFill>
            </a:endParaRPr>
          </a:p>
          <a:p>
            <a:pPr lvl="1">
              <a:buFont typeface="Courier New" panose="020B0604020202020204" pitchFamily="34" charset="0"/>
              <a:buChar char="o"/>
              <a:defRPr/>
            </a:pPr>
            <a:r>
              <a:rPr lang="en-US" dirty="0">
                <a:solidFill>
                  <a:srgbClr val="003471"/>
                </a:solidFill>
                <a:latin typeface="Arial"/>
                <a:cs typeface="Arial"/>
              </a:rPr>
              <a:t>Ensure access provisioning for L2 is accurate and validated</a:t>
            </a:r>
          </a:p>
          <a:p>
            <a:pPr lvl="1">
              <a:buFont typeface="Courier New" panose="020B0604020202020204" pitchFamily="34" charset="0"/>
              <a:buChar char="o"/>
              <a:defRPr/>
            </a:pPr>
            <a:r>
              <a:rPr lang="en-US" dirty="0">
                <a:solidFill>
                  <a:srgbClr val="003471"/>
                </a:solidFill>
                <a:latin typeface="Arial"/>
                <a:cs typeface="Arial"/>
              </a:rPr>
              <a:t>Ensure community updates around Hypercare and Support Issues are well documented and communicated</a:t>
            </a:r>
          </a:p>
          <a:p>
            <a:pPr lvl="1">
              <a:buFont typeface="Courier New" panose="020B0604020202020204" pitchFamily="34" charset="0"/>
              <a:buChar char="o"/>
              <a:defRPr/>
            </a:pPr>
            <a:endParaRPr lang="en-US" b="1" dirty="0">
              <a:solidFill>
                <a:srgbClr val="003471"/>
              </a:solidFill>
              <a:latin typeface="Arial"/>
              <a:cs typeface="Arial"/>
            </a:endParaRPr>
          </a:p>
          <a:p>
            <a:pPr marL="457200" lvl="1" indent="0">
              <a:buNone/>
              <a:defRPr/>
            </a:pPr>
            <a:endParaRPr lang="en-US" b="1" dirty="0">
              <a:solidFill>
                <a:srgbClr val="003471"/>
              </a:solidFill>
              <a:latin typeface="Arial"/>
              <a:cs typeface="Arial"/>
            </a:endParaRPr>
          </a:p>
          <a:p>
            <a:pPr lvl="1">
              <a:buFont typeface="Courier New" panose="020B0604020202020204" pitchFamily="34" charset="0"/>
              <a:buChar char="o"/>
              <a:defRPr/>
            </a:pPr>
            <a:endParaRPr lang="en-US" b="1" dirty="0">
              <a:solidFill>
                <a:srgbClr val="003471"/>
              </a:solidFill>
              <a:latin typeface="Arial"/>
              <a:cs typeface="Arial"/>
            </a:endParaRPr>
          </a:p>
        </p:txBody>
      </p:sp>
    </p:spTree>
    <p:extLst>
      <p:ext uri="{BB962C8B-B14F-4D97-AF65-F5344CB8AC3E}">
        <p14:creationId xmlns:p14="http://schemas.microsoft.com/office/powerpoint/2010/main" val="2044933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allIns">
  <a:themeElements>
    <a:clrScheme name="IRP STU">
      <a:dk1>
        <a:srgbClr val="002045"/>
      </a:dk1>
      <a:lt1>
        <a:srgbClr val="FFFFFF"/>
      </a:lt1>
      <a:dk2>
        <a:srgbClr val="44546A"/>
      </a:dk2>
      <a:lt2>
        <a:srgbClr val="E7E6E6"/>
      </a:lt2>
      <a:accent1>
        <a:srgbClr val="002060"/>
      </a:accent1>
      <a:accent2>
        <a:srgbClr val="003399"/>
      </a:accent2>
      <a:accent3>
        <a:srgbClr val="0166FF"/>
      </a:accent3>
      <a:accent4>
        <a:srgbClr val="00B0F0"/>
      </a:accent4>
      <a:accent5>
        <a:srgbClr val="ED7D30"/>
      </a:accent5>
      <a:accent6>
        <a:srgbClr val="EECA59"/>
      </a:accent6>
      <a:hlink>
        <a:srgbClr val="0563C1"/>
      </a:hlink>
      <a:folHlink>
        <a:srgbClr val="9274A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lIns" id="{D98F3091-43B9-4061-AAA6-A69C10289AC7}" vid="{896110FD-B836-4E8C-8021-1D8CE2F8A1B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E16F3643CF944982DD2E047D79B1BB" ma:contentTypeVersion="16" ma:contentTypeDescription="Create a new document." ma:contentTypeScope="" ma:versionID="3a941e41488e610c9f5676b7692c4f5b">
  <xsd:schema xmlns:xsd="http://www.w3.org/2001/XMLSchema" xmlns:xs="http://www.w3.org/2001/XMLSchema" xmlns:p="http://schemas.microsoft.com/office/2006/metadata/properties" xmlns:ns3="ea307146-3ba7-4cdb-8859-078c18000ead" xmlns:ns4="65182052-a372-4731-a487-81ef5d44403b" targetNamespace="http://schemas.microsoft.com/office/2006/metadata/properties" ma:root="true" ma:fieldsID="3dc6be98b6f18326ad9b2a0e0dbcfe1e" ns3:_="" ns4:_="">
    <xsd:import namespace="ea307146-3ba7-4cdb-8859-078c18000ead"/>
    <xsd:import namespace="65182052-a372-4731-a487-81ef5d4440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307146-3ba7-4cdb-8859-078c18000e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182052-a372-4731-a487-81ef5d4440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5182052-a372-4731-a487-81ef5d44403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B1204-1B1B-4E53-BDDC-801358B2DD07}">
  <ds:schemaRefs>
    <ds:schemaRef ds:uri="65182052-a372-4731-a487-81ef5d44403b"/>
    <ds:schemaRef ds:uri="ea307146-3ba7-4cdb-8859-078c18000e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32AC72-4834-42B7-8C51-8A77DD3787F8}">
  <ds:schemaRef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65182052-a372-4731-a487-81ef5d44403b"/>
    <ds:schemaRef ds:uri="ea307146-3ba7-4cdb-8859-078c18000ead"/>
    <ds:schemaRef ds:uri="http://schemas.microsoft.com/office/2006/metadata/properties"/>
  </ds:schemaRefs>
</ds:datastoreItem>
</file>

<file path=customXml/itemProps3.xml><?xml version="1.0" encoding="utf-8"?>
<ds:datastoreItem xmlns:ds="http://schemas.openxmlformats.org/officeDocument/2006/customXml" ds:itemID="{CF35B98C-140A-4111-BA61-C303FEC756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TotalTime>
  <Words>5889</Words>
  <Application>Microsoft Office PowerPoint</Application>
  <PresentationFormat>Widescreen</PresentationFormat>
  <Paragraphs>525</Paragraphs>
  <Slides>28</Slides>
  <Notes>17</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28</vt:i4>
      </vt:variant>
    </vt:vector>
  </HeadingPairs>
  <TitlesOfParts>
    <vt:vector size="44" baseType="lpstr">
      <vt:lpstr>Arial</vt:lpstr>
      <vt:lpstr>Arial </vt:lpstr>
      <vt:lpstr>Arial,Sans-Serif</vt:lpstr>
      <vt:lpstr>Bell MT</vt:lpstr>
      <vt:lpstr>Calibri</vt:lpstr>
      <vt:lpstr>Calibri Light</vt:lpstr>
      <vt:lpstr>Courier New</vt:lpstr>
      <vt:lpstr>Lucida Grande</vt:lpstr>
      <vt:lpstr>Verdana</vt:lpstr>
      <vt:lpstr>Whitney Book</vt:lpstr>
      <vt:lpstr>Wingdings</vt:lpstr>
      <vt:lpstr>Office Theme</vt:lpstr>
      <vt:lpstr>1_Office Theme</vt:lpstr>
      <vt:lpstr>CallIns</vt:lpstr>
      <vt:lpstr>2_Office Theme</vt:lpstr>
      <vt:lpstr>3_office theme</vt:lpstr>
      <vt:lpstr>PowerPoint Presentation</vt:lpstr>
      <vt:lpstr>PowerPoint Presentation</vt:lpstr>
      <vt:lpstr>PowerPoint Presentation</vt:lpstr>
      <vt:lpstr>PowerPoint Presentation</vt:lpstr>
      <vt:lpstr>PowerPoint Presentation</vt:lpstr>
      <vt:lpstr>Launch 1 - Activated Capabilities</vt:lpstr>
      <vt:lpstr>Learner Financial Support Update</vt:lpstr>
      <vt:lpstr>Learner Financial Support Update: Planned Releases</vt:lpstr>
      <vt:lpstr>Reflection/narrative on how L1 went and what lessons learned </vt:lpstr>
      <vt:lpstr>Launch 1 Web Pages  (irp.ubc.ca/launch1)</vt:lpstr>
      <vt:lpstr>PowerPoint Presentation</vt:lpstr>
      <vt:lpstr>PowerPoint Presentation</vt:lpstr>
      <vt:lpstr>Launch 1 Hypercare Overview </vt:lpstr>
      <vt:lpstr>Launch 1 Hypercare Escalation and Resolution Process </vt:lpstr>
      <vt:lpstr>Launch 1 Hypercare Update</vt:lpstr>
      <vt:lpstr>PowerPoint Presentation</vt:lpstr>
      <vt:lpstr>LAUNCH 2 UPTAKE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Will Workday Student Impact Me?</vt:lpstr>
      <vt:lpstr>PowerPoint Presentation</vt:lpstr>
      <vt:lpstr>PowerPoint Presentation</vt:lpstr>
      <vt:lpstr>PowerPoint Presentation</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Yipu Guo</dc:creator>
  <cp:lastModifiedBy>Helberg, Brian</cp:lastModifiedBy>
  <cp:revision>18</cp:revision>
  <dcterms:created xsi:type="dcterms:W3CDTF">2021-05-12T20:21:29Z</dcterms:created>
  <dcterms:modified xsi:type="dcterms:W3CDTF">2024-01-25T21:26:55Z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0x01010094E16F3643CF944982DD2E047D79B1BB</vt:lpwstr>
  </property>
  <property fmtid="{D5CDD505-2E9C-101B-9397-08002B2CF9AE}" pid="3" name="_dlc_DocIdItemGuid">
    <vt:lpwstr>5628490d-fef8-455e-bf76-7a22ee822ddd</vt:lpwstr>
  </property>
</Properties>
</file>